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8803600" cy="43205400"/>
  <p:notesSz cx="6858000" cy="9144000"/>
  <p:defaultTextStyle>
    <a:defPPr>
      <a:defRPr lang="zh-CN"/>
    </a:defPPr>
    <a:lvl1pPr marL="0" algn="l" defTabSz="4114800" rtl="0" eaLnBrk="1" latinLnBrk="0" hangingPunct="1">
      <a:defRPr sz="8100" kern="1200">
        <a:solidFill>
          <a:schemeClr val="tx1"/>
        </a:solidFill>
        <a:latin typeface="+mn-lt"/>
        <a:ea typeface="+mn-ea"/>
        <a:cs typeface="+mn-cs"/>
      </a:defRPr>
    </a:lvl1pPr>
    <a:lvl2pPr marL="2057400" algn="l" defTabSz="4114800" rtl="0" eaLnBrk="1" latinLnBrk="0" hangingPunct="1">
      <a:defRPr sz="8100" kern="1200">
        <a:solidFill>
          <a:schemeClr val="tx1"/>
        </a:solidFill>
        <a:latin typeface="+mn-lt"/>
        <a:ea typeface="+mn-ea"/>
        <a:cs typeface="+mn-cs"/>
      </a:defRPr>
    </a:lvl2pPr>
    <a:lvl3pPr marL="4114800" algn="l" defTabSz="4114800" rtl="0" eaLnBrk="1" latinLnBrk="0" hangingPunct="1">
      <a:defRPr sz="8100" kern="1200">
        <a:solidFill>
          <a:schemeClr val="tx1"/>
        </a:solidFill>
        <a:latin typeface="+mn-lt"/>
        <a:ea typeface="+mn-ea"/>
        <a:cs typeface="+mn-cs"/>
      </a:defRPr>
    </a:lvl3pPr>
    <a:lvl4pPr marL="6172200" algn="l" defTabSz="4114800" rtl="0" eaLnBrk="1" latinLnBrk="0" hangingPunct="1">
      <a:defRPr sz="8100" kern="1200">
        <a:solidFill>
          <a:schemeClr val="tx1"/>
        </a:solidFill>
        <a:latin typeface="+mn-lt"/>
        <a:ea typeface="+mn-ea"/>
        <a:cs typeface="+mn-cs"/>
      </a:defRPr>
    </a:lvl4pPr>
    <a:lvl5pPr marL="8229600" algn="l" defTabSz="4114800" rtl="0" eaLnBrk="1" latinLnBrk="0" hangingPunct="1">
      <a:defRPr sz="8100" kern="1200">
        <a:solidFill>
          <a:schemeClr val="tx1"/>
        </a:solidFill>
        <a:latin typeface="+mn-lt"/>
        <a:ea typeface="+mn-ea"/>
        <a:cs typeface="+mn-cs"/>
      </a:defRPr>
    </a:lvl5pPr>
    <a:lvl6pPr marL="10287000" algn="l" defTabSz="4114800" rtl="0" eaLnBrk="1" latinLnBrk="0" hangingPunct="1">
      <a:defRPr sz="8100" kern="1200">
        <a:solidFill>
          <a:schemeClr val="tx1"/>
        </a:solidFill>
        <a:latin typeface="+mn-lt"/>
        <a:ea typeface="+mn-ea"/>
        <a:cs typeface="+mn-cs"/>
      </a:defRPr>
    </a:lvl6pPr>
    <a:lvl7pPr marL="12344400" algn="l" defTabSz="4114800" rtl="0" eaLnBrk="1" latinLnBrk="0" hangingPunct="1">
      <a:defRPr sz="8100" kern="1200">
        <a:solidFill>
          <a:schemeClr val="tx1"/>
        </a:solidFill>
        <a:latin typeface="+mn-lt"/>
        <a:ea typeface="+mn-ea"/>
        <a:cs typeface="+mn-cs"/>
      </a:defRPr>
    </a:lvl7pPr>
    <a:lvl8pPr marL="14401800" algn="l" defTabSz="4114800" rtl="0" eaLnBrk="1" latinLnBrk="0" hangingPunct="1">
      <a:defRPr sz="8100" kern="1200">
        <a:solidFill>
          <a:schemeClr val="tx1"/>
        </a:solidFill>
        <a:latin typeface="+mn-lt"/>
        <a:ea typeface="+mn-ea"/>
        <a:cs typeface="+mn-cs"/>
      </a:defRPr>
    </a:lvl8pPr>
    <a:lvl9pPr marL="16459200" algn="l" defTabSz="4114800" rtl="0" eaLnBrk="1" latinLnBrk="0" hangingPunct="1">
      <a:defRPr sz="8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25" d="100"/>
          <a:sy n="25" d="100"/>
        </p:scale>
        <p:origin x="-2448" y="1062"/>
      </p:cViewPr>
      <p:guideLst>
        <p:guide orient="horz" pos="13608"/>
        <p:guide pos="907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png>
</file>

<file path=ppt/media/image11.png>
</file>

<file path=ppt/media/image2.wm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BBDCB5-CC66-4EE1-A913-0C94FF88270C}" type="datetimeFigureOut">
              <a:rPr lang="zh-CN" altLang="en-US" smtClean="0"/>
              <a:t>2014/8/31</a:t>
            </a:fld>
            <a:endParaRPr lang="zh-CN" altLang="en-US"/>
          </a:p>
        </p:txBody>
      </p:sp>
      <p:sp>
        <p:nvSpPr>
          <p:cNvPr id="4" name="幻灯片图像占位符 3"/>
          <p:cNvSpPr>
            <a:spLocks noGrp="1" noRot="1" noChangeAspect="1"/>
          </p:cNvSpPr>
          <p:nvPr>
            <p:ph type="sldImg" idx="2"/>
          </p:nvPr>
        </p:nvSpPr>
        <p:spPr>
          <a:xfrm>
            <a:off x="2286000" y="685800"/>
            <a:ext cx="228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3D7ADC4-FBE4-4BAE-A724-8DD80870DAC6}" type="slidenum">
              <a:rPr lang="zh-CN" altLang="en-US" smtClean="0"/>
              <a:t>‹#›</a:t>
            </a:fld>
            <a:endParaRPr lang="zh-CN" altLang="en-US"/>
          </a:p>
        </p:txBody>
      </p:sp>
    </p:spTree>
    <p:extLst>
      <p:ext uri="{BB962C8B-B14F-4D97-AF65-F5344CB8AC3E}">
        <p14:creationId xmlns:p14="http://schemas.microsoft.com/office/powerpoint/2010/main" val="4277099060"/>
      </p:ext>
    </p:extLst>
  </p:cSld>
  <p:clrMap bg1="lt1" tx1="dk1" bg2="lt2" tx2="dk2" accent1="accent1" accent2="accent2" accent3="accent3" accent4="accent4" accent5="accent5" accent6="accent6" hlink="hlink" folHlink="folHlink"/>
  <p:notesStyle>
    <a:lvl1pPr marL="0" algn="l" defTabSz="4114800" rtl="0" eaLnBrk="1" latinLnBrk="0" hangingPunct="1">
      <a:defRPr sz="5400" kern="1200">
        <a:solidFill>
          <a:schemeClr val="tx1"/>
        </a:solidFill>
        <a:latin typeface="+mn-lt"/>
        <a:ea typeface="+mn-ea"/>
        <a:cs typeface="+mn-cs"/>
      </a:defRPr>
    </a:lvl1pPr>
    <a:lvl2pPr marL="2057400" algn="l" defTabSz="4114800" rtl="0" eaLnBrk="1" latinLnBrk="0" hangingPunct="1">
      <a:defRPr sz="5400" kern="1200">
        <a:solidFill>
          <a:schemeClr val="tx1"/>
        </a:solidFill>
        <a:latin typeface="+mn-lt"/>
        <a:ea typeface="+mn-ea"/>
        <a:cs typeface="+mn-cs"/>
      </a:defRPr>
    </a:lvl2pPr>
    <a:lvl3pPr marL="4114800" algn="l" defTabSz="4114800" rtl="0" eaLnBrk="1" latinLnBrk="0" hangingPunct="1">
      <a:defRPr sz="5400" kern="1200">
        <a:solidFill>
          <a:schemeClr val="tx1"/>
        </a:solidFill>
        <a:latin typeface="+mn-lt"/>
        <a:ea typeface="+mn-ea"/>
        <a:cs typeface="+mn-cs"/>
      </a:defRPr>
    </a:lvl3pPr>
    <a:lvl4pPr marL="6172200" algn="l" defTabSz="4114800" rtl="0" eaLnBrk="1" latinLnBrk="0" hangingPunct="1">
      <a:defRPr sz="5400" kern="1200">
        <a:solidFill>
          <a:schemeClr val="tx1"/>
        </a:solidFill>
        <a:latin typeface="+mn-lt"/>
        <a:ea typeface="+mn-ea"/>
        <a:cs typeface="+mn-cs"/>
      </a:defRPr>
    </a:lvl4pPr>
    <a:lvl5pPr marL="8229600" algn="l" defTabSz="4114800" rtl="0" eaLnBrk="1" latinLnBrk="0" hangingPunct="1">
      <a:defRPr sz="5400" kern="1200">
        <a:solidFill>
          <a:schemeClr val="tx1"/>
        </a:solidFill>
        <a:latin typeface="+mn-lt"/>
        <a:ea typeface="+mn-ea"/>
        <a:cs typeface="+mn-cs"/>
      </a:defRPr>
    </a:lvl5pPr>
    <a:lvl6pPr marL="10287000" algn="l" defTabSz="4114800" rtl="0" eaLnBrk="1" latinLnBrk="0" hangingPunct="1">
      <a:defRPr sz="5400" kern="1200">
        <a:solidFill>
          <a:schemeClr val="tx1"/>
        </a:solidFill>
        <a:latin typeface="+mn-lt"/>
        <a:ea typeface="+mn-ea"/>
        <a:cs typeface="+mn-cs"/>
      </a:defRPr>
    </a:lvl6pPr>
    <a:lvl7pPr marL="12344400" algn="l" defTabSz="4114800" rtl="0" eaLnBrk="1" latinLnBrk="0" hangingPunct="1">
      <a:defRPr sz="5400" kern="1200">
        <a:solidFill>
          <a:schemeClr val="tx1"/>
        </a:solidFill>
        <a:latin typeface="+mn-lt"/>
        <a:ea typeface="+mn-ea"/>
        <a:cs typeface="+mn-cs"/>
      </a:defRPr>
    </a:lvl7pPr>
    <a:lvl8pPr marL="14401800" algn="l" defTabSz="4114800" rtl="0" eaLnBrk="1" latinLnBrk="0" hangingPunct="1">
      <a:defRPr sz="5400" kern="1200">
        <a:solidFill>
          <a:schemeClr val="tx1"/>
        </a:solidFill>
        <a:latin typeface="+mn-lt"/>
        <a:ea typeface="+mn-ea"/>
        <a:cs typeface="+mn-cs"/>
      </a:defRPr>
    </a:lvl8pPr>
    <a:lvl9pPr marL="16459200" algn="l" defTabSz="4114800" rtl="0" eaLnBrk="1" latinLnBrk="0" hangingPunct="1">
      <a:defRPr sz="5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3D7ADC4-FBE4-4BAE-A724-8DD80870DAC6}" type="slidenum">
              <a:rPr lang="zh-CN" altLang="en-US" smtClean="0"/>
              <a:t>1</a:t>
            </a:fld>
            <a:endParaRPr lang="zh-CN" altLang="en-US"/>
          </a:p>
        </p:txBody>
      </p:sp>
    </p:spTree>
    <p:extLst>
      <p:ext uri="{BB962C8B-B14F-4D97-AF65-F5344CB8AC3E}">
        <p14:creationId xmlns:p14="http://schemas.microsoft.com/office/powerpoint/2010/main" val="3957485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2160270" y="13421680"/>
            <a:ext cx="24483060" cy="9261158"/>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4320540" y="24483060"/>
            <a:ext cx="20162520" cy="11041380"/>
          </a:xfrm>
        </p:spPr>
        <p:txBody>
          <a:bodyPr/>
          <a:lstStyle>
            <a:lvl1pPr marL="0" indent="0" algn="ctr">
              <a:buNone/>
              <a:defRPr>
                <a:solidFill>
                  <a:schemeClr val="tx1">
                    <a:tint val="75000"/>
                  </a:schemeClr>
                </a:solidFill>
              </a:defRPr>
            </a:lvl1pPr>
            <a:lvl2pPr marL="2057400" indent="0" algn="ctr">
              <a:buNone/>
              <a:defRPr>
                <a:solidFill>
                  <a:schemeClr val="tx1">
                    <a:tint val="75000"/>
                  </a:schemeClr>
                </a:solidFill>
              </a:defRPr>
            </a:lvl2pPr>
            <a:lvl3pPr marL="4114800" indent="0" algn="ctr">
              <a:buNone/>
              <a:defRPr>
                <a:solidFill>
                  <a:schemeClr val="tx1">
                    <a:tint val="75000"/>
                  </a:schemeClr>
                </a:solidFill>
              </a:defRPr>
            </a:lvl3pPr>
            <a:lvl4pPr marL="6172200" indent="0" algn="ctr">
              <a:buNone/>
              <a:defRPr>
                <a:solidFill>
                  <a:schemeClr val="tx1">
                    <a:tint val="75000"/>
                  </a:schemeClr>
                </a:solidFill>
              </a:defRPr>
            </a:lvl4pPr>
            <a:lvl5pPr marL="8229600" indent="0" algn="ctr">
              <a:buNone/>
              <a:defRPr>
                <a:solidFill>
                  <a:schemeClr val="tx1">
                    <a:tint val="75000"/>
                  </a:schemeClr>
                </a:solidFill>
              </a:defRPr>
            </a:lvl5pPr>
            <a:lvl6pPr marL="10287000" indent="0" algn="ctr">
              <a:buNone/>
              <a:defRPr>
                <a:solidFill>
                  <a:schemeClr val="tx1">
                    <a:tint val="75000"/>
                  </a:schemeClr>
                </a:solidFill>
              </a:defRPr>
            </a:lvl6pPr>
            <a:lvl7pPr marL="12344400" indent="0" algn="ctr">
              <a:buNone/>
              <a:defRPr>
                <a:solidFill>
                  <a:schemeClr val="tx1">
                    <a:tint val="75000"/>
                  </a:schemeClr>
                </a:solidFill>
              </a:defRPr>
            </a:lvl7pPr>
            <a:lvl8pPr marL="14401800" indent="0" algn="ctr">
              <a:buNone/>
              <a:defRPr>
                <a:solidFill>
                  <a:schemeClr val="tx1">
                    <a:tint val="75000"/>
                  </a:schemeClr>
                </a:solidFill>
              </a:defRPr>
            </a:lvl8pPr>
            <a:lvl9pPr marL="164592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155549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1355775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83225" y="10901365"/>
            <a:ext cx="20412551" cy="23224902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35568" y="10901365"/>
            <a:ext cx="60767595" cy="23224902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2679630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4211821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2275286" y="27763473"/>
            <a:ext cx="24483060" cy="8581073"/>
          </a:xfrm>
        </p:spPr>
        <p:txBody>
          <a:bodyPr anchor="t"/>
          <a:lstStyle>
            <a:lvl1pPr algn="l">
              <a:defRPr sz="18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2275286" y="18312295"/>
            <a:ext cx="24483060" cy="9451178"/>
          </a:xfrm>
        </p:spPr>
        <p:txBody>
          <a:bodyPr anchor="b"/>
          <a:lstStyle>
            <a:lvl1pPr marL="0" indent="0">
              <a:buNone/>
              <a:defRPr sz="9000">
                <a:solidFill>
                  <a:schemeClr val="tx1">
                    <a:tint val="75000"/>
                  </a:schemeClr>
                </a:solidFill>
              </a:defRPr>
            </a:lvl1pPr>
            <a:lvl2pPr marL="2057400" indent="0">
              <a:buNone/>
              <a:defRPr sz="8100">
                <a:solidFill>
                  <a:schemeClr val="tx1">
                    <a:tint val="75000"/>
                  </a:schemeClr>
                </a:solidFill>
              </a:defRPr>
            </a:lvl2pPr>
            <a:lvl3pPr marL="4114800" indent="0">
              <a:buNone/>
              <a:defRPr sz="7200">
                <a:solidFill>
                  <a:schemeClr val="tx1">
                    <a:tint val="75000"/>
                  </a:schemeClr>
                </a:solidFill>
              </a:defRPr>
            </a:lvl3pPr>
            <a:lvl4pPr marL="6172200" indent="0">
              <a:buNone/>
              <a:defRPr sz="6300">
                <a:solidFill>
                  <a:schemeClr val="tx1">
                    <a:tint val="75000"/>
                  </a:schemeClr>
                </a:solidFill>
              </a:defRPr>
            </a:lvl4pPr>
            <a:lvl5pPr marL="8229600" indent="0">
              <a:buNone/>
              <a:defRPr sz="6300">
                <a:solidFill>
                  <a:schemeClr val="tx1">
                    <a:tint val="75000"/>
                  </a:schemeClr>
                </a:solidFill>
              </a:defRPr>
            </a:lvl5pPr>
            <a:lvl6pPr marL="10287000" indent="0">
              <a:buNone/>
              <a:defRPr sz="6300">
                <a:solidFill>
                  <a:schemeClr val="tx1">
                    <a:tint val="75000"/>
                  </a:schemeClr>
                </a:solidFill>
              </a:defRPr>
            </a:lvl6pPr>
            <a:lvl7pPr marL="12344400" indent="0">
              <a:buNone/>
              <a:defRPr sz="6300">
                <a:solidFill>
                  <a:schemeClr val="tx1">
                    <a:tint val="75000"/>
                  </a:schemeClr>
                </a:solidFill>
              </a:defRPr>
            </a:lvl7pPr>
            <a:lvl8pPr marL="14401800" indent="0">
              <a:buNone/>
              <a:defRPr sz="6300">
                <a:solidFill>
                  <a:schemeClr val="tx1">
                    <a:tint val="75000"/>
                  </a:schemeClr>
                </a:solidFill>
              </a:defRPr>
            </a:lvl8pPr>
            <a:lvl9pPr marL="16459200" indent="0">
              <a:buNone/>
              <a:defRPr sz="63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570238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35570" y="63507940"/>
            <a:ext cx="40590072" cy="179642453"/>
          </a:xfrm>
        </p:spPr>
        <p:txBody>
          <a:bodyPr/>
          <a:lstStyle>
            <a:lvl1pPr>
              <a:defRPr sz="12600"/>
            </a:lvl1pPr>
            <a:lvl2pPr>
              <a:defRPr sz="10800"/>
            </a:lvl2pPr>
            <a:lvl3pPr>
              <a:defRPr sz="9000"/>
            </a:lvl3pPr>
            <a:lvl4pPr>
              <a:defRPr sz="8100"/>
            </a:lvl4pPr>
            <a:lvl5pPr>
              <a:defRPr sz="8100"/>
            </a:lvl5pPr>
            <a:lvl6pPr>
              <a:defRPr sz="8100"/>
            </a:lvl6pPr>
            <a:lvl7pPr>
              <a:defRPr sz="8100"/>
            </a:lvl7pPr>
            <a:lvl8pPr>
              <a:defRPr sz="8100"/>
            </a:lvl8pPr>
            <a:lvl9pPr>
              <a:defRPr sz="81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5605700" y="63507940"/>
            <a:ext cx="40590075" cy="179642453"/>
          </a:xfrm>
        </p:spPr>
        <p:txBody>
          <a:bodyPr/>
          <a:lstStyle>
            <a:lvl1pPr>
              <a:defRPr sz="12600"/>
            </a:lvl1pPr>
            <a:lvl2pPr>
              <a:defRPr sz="10800"/>
            </a:lvl2pPr>
            <a:lvl3pPr>
              <a:defRPr sz="9000"/>
            </a:lvl3pPr>
            <a:lvl4pPr>
              <a:defRPr sz="8100"/>
            </a:lvl4pPr>
            <a:lvl5pPr>
              <a:defRPr sz="8100"/>
            </a:lvl5pPr>
            <a:lvl6pPr>
              <a:defRPr sz="8100"/>
            </a:lvl6pPr>
            <a:lvl7pPr>
              <a:defRPr sz="8100"/>
            </a:lvl7pPr>
            <a:lvl8pPr>
              <a:defRPr sz="8100"/>
            </a:lvl8pPr>
            <a:lvl9pPr>
              <a:defRPr sz="81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424519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440180" y="1730219"/>
            <a:ext cx="25923240" cy="72009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440180" y="9671212"/>
            <a:ext cx="12726592" cy="4030501"/>
          </a:xfrm>
        </p:spPr>
        <p:txBody>
          <a:bodyPr anchor="b"/>
          <a:lstStyle>
            <a:lvl1pPr marL="0" indent="0">
              <a:buNone/>
              <a:defRPr sz="10800" b="1"/>
            </a:lvl1pPr>
            <a:lvl2pPr marL="2057400" indent="0">
              <a:buNone/>
              <a:defRPr sz="9000" b="1"/>
            </a:lvl2pPr>
            <a:lvl3pPr marL="4114800" indent="0">
              <a:buNone/>
              <a:defRPr sz="8100" b="1"/>
            </a:lvl3pPr>
            <a:lvl4pPr marL="6172200" indent="0">
              <a:buNone/>
              <a:defRPr sz="7200" b="1"/>
            </a:lvl4pPr>
            <a:lvl5pPr marL="8229600" indent="0">
              <a:buNone/>
              <a:defRPr sz="7200" b="1"/>
            </a:lvl5pPr>
            <a:lvl6pPr marL="10287000" indent="0">
              <a:buNone/>
              <a:defRPr sz="7200" b="1"/>
            </a:lvl6pPr>
            <a:lvl7pPr marL="12344400" indent="0">
              <a:buNone/>
              <a:defRPr sz="7200" b="1"/>
            </a:lvl7pPr>
            <a:lvl8pPr marL="14401800" indent="0">
              <a:buNone/>
              <a:defRPr sz="7200" b="1"/>
            </a:lvl8pPr>
            <a:lvl9pPr marL="16459200" indent="0">
              <a:buNone/>
              <a:defRPr sz="7200" b="1"/>
            </a:lvl9pPr>
          </a:lstStyle>
          <a:p>
            <a:pPr lvl="0"/>
            <a:r>
              <a:rPr lang="zh-CN" altLang="en-US" smtClean="0"/>
              <a:t>单击此处编辑母版文本样式</a:t>
            </a:r>
          </a:p>
        </p:txBody>
      </p:sp>
      <p:sp>
        <p:nvSpPr>
          <p:cNvPr id="4" name="内容占位符 3"/>
          <p:cNvSpPr>
            <a:spLocks noGrp="1"/>
          </p:cNvSpPr>
          <p:nvPr>
            <p:ph sz="half" idx="2"/>
          </p:nvPr>
        </p:nvSpPr>
        <p:spPr>
          <a:xfrm>
            <a:off x="1440180" y="13701713"/>
            <a:ext cx="12726592" cy="24893114"/>
          </a:xfrm>
        </p:spPr>
        <p:txBody>
          <a:bodyPr/>
          <a:lstStyle>
            <a:lvl1pPr>
              <a:defRPr sz="10800"/>
            </a:lvl1pPr>
            <a:lvl2pPr>
              <a:defRPr sz="9000"/>
            </a:lvl2pPr>
            <a:lvl3pPr>
              <a:defRPr sz="8100"/>
            </a:lvl3pPr>
            <a:lvl4pPr>
              <a:defRPr sz="7200"/>
            </a:lvl4pPr>
            <a:lvl5pPr>
              <a:defRPr sz="7200"/>
            </a:lvl5pPr>
            <a:lvl6pPr>
              <a:defRPr sz="7200"/>
            </a:lvl6pPr>
            <a:lvl7pPr>
              <a:defRPr sz="7200"/>
            </a:lvl7pPr>
            <a:lvl8pPr>
              <a:defRPr sz="7200"/>
            </a:lvl8pPr>
            <a:lvl9pPr>
              <a:defRPr sz="7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14631830" y="9671212"/>
            <a:ext cx="12731591" cy="4030501"/>
          </a:xfrm>
        </p:spPr>
        <p:txBody>
          <a:bodyPr anchor="b"/>
          <a:lstStyle>
            <a:lvl1pPr marL="0" indent="0">
              <a:buNone/>
              <a:defRPr sz="10800" b="1"/>
            </a:lvl1pPr>
            <a:lvl2pPr marL="2057400" indent="0">
              <a:buNone/>
              <a:defRPr sz="9000" b="1"/>
            </a:lvl2pPr>
            <a:lvl3pPr marL="4114800" indent="0">
              <a:buNone/>
              <a:defRPr sz="8100" b="1"/>
            </a:lvl3pPr>
            <a:lvl4pPr marL="6172200" indent="0">
              <a:buNone/>
              <a:defRPr sz="7200" b="1"/>
            </a:lvl4pPr>
            <a:lvl5pPr marL="8229600" indent="0">
              <a:buNone/>
              <a:defRPr sz="7200" b="1"/>
            </a:lvl5pPr>
            <a:lvl6pPr marL="10287000" indent="0">
              <a:buNone/>
              <a:defRPr sz="7200" b="1"/>
            </a:lvl6pPr>
            <a:lvl7pPr marL="12344400" indent="0">
              <a:buNone/>
              <a:defRPr sz="7200" b="1"/>
            </a:lvl7pPr>
            <a:lvl8pPr marL="14401800" indent="0">
              <a:buNone/>
              <a:defRPr sz="7200" b="1"/>
            </a:lvl8pPr>
            <a:lvl9pPr marL="16459200" indent="0">
              <a:buNone/>
              <a:defRPr sz="7200" b="1"/>
            </a:lvl9pPr>
          </a:lstStyle>
          <a:p>
            <a:pPr lvl="0"/>
            <a:r>
              <a:rPr lang="zh-CN" altLang="en-US" smtClean="0"/>
              <a:t>单击此处编辑母版文本样式</a:t>
            </a:r>
          </a:p>
        </p:txBody>
      </p:sp>
      <p:sp>
        <p:nvSpPr>
          <p:cNvPr id="6" name="内容占位符 5"/>
          <p:cNvSpPr>
            <a:spLocks noGrp="1"/>
          </p:cNvSpPr>
          <p:nvPr>
            <p:ph sz="quarter" idx="4"/>
          </p:nvPr>
        </p:nvSpPr>
        <p:spPr>
          <a:xfrm>
            <a:off x="14631830" y="13701713"/>
            <a:ext cx="12731591" cy="24893114"/>
          </a:xfrm>
        </p:spPr>
        <p:txBody>
          <a:bodyPr/>
          <a:lstStyle>
            <a:lvl1pPr>
              <a:defRPr sz="10800"/>
            </a:lvl1pPr>
            <a:lvl2pPr>
              <a:defRPr sz="9000"/>
            </a:lvl2pPr>
            <a:lvl3pPr>
              <a:defRPr sz="8100"/>
            </a:lvl3pPr>
            <a:lvl4pPr>
              <a:defRPr sz="7200"/>
            </a:lvl4pPr>
            <a:lvl5pPr>
              <a:defRPr sz="7200"/>
            </a:lvl5pPr>
            <a:lvl6pPr>
              <a:defRPr sz="7200"/>
            </a:lvl6pPr>
            <a:lvl7pPr>
              <a:defRPr sz="7200"/>
            </a:lvl7pPr>
            <a:lvl8pPr>
              <a:defRPr sz="7200"/>
            </a:lvl8pPr>
            <a:lvl9pPr>
              <a:defRPr sz="7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1471475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2042263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3572923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440182" y="1720215"/>
            <a:ext cx="9476186" cy="7320915"/>
          </a:xfrm>
        </p:spPr>
        <p:txBody>
          <a:bodyPr anchor="b"/>
          <a:lstStyle>
            <a:lvl1pPr algn="l">
              <a:defRPr sz="9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11261407" y="1720218"/>
            <a:ext cx="16102013" cy="36874612"/>
          </a:xfrm>
        </p:spPr>
        <p:txBody>
          <a:bodyPr/>
          <a:lstStyle>
            <a:lvl1pPr>
              <a:defRPr sz="14400"/>
            </a:lvl1pPr>
            <a:lvl2pPr>
              <a:defRPr sz="12600"/>
            </a:lvl2pPr>
            <a:lvl3pPr>
              <a:defRPr sz="10800"/>
            </a:lvl3pPr>
            <a:lvl4pPr>
              <a:defRPr sz="9000"/>
            </a:lvl4pPr>
            <a:lvl5pPr>
              <a:defRPr sz="9000"/>
            </a:lvl5pPr>
            <a:lvl6pPr>
              <a:defRPr sz="9000"/>
            </a:lvl6pPr>
            <a:lvl7pPr>
              <a:defRPr sz="9000"/>
            </a:lvl7pPr>
            <a:lvl8pPr>
              <a:defRPr sz="9000"/>
            </a:lvl8pPr>
            <a:lvl9pPr>
              <a:defRPr sz="9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1440182" y="9041133"/>
            <a:ext cx="9476186" cy="29553697"/>
          </a:xfrm>
        </p:spPr>
        <p:txBody>
          <a:bodyPr/>
          <a:lstStyle>
            <a:lvl1pPr marL="0" indent="0">
              <a:buNone/>
              <a:defRPr sz="6300"/>
            </a:lvl1pPr>
            <a:lvl2pPr marL="2057400" indent="0">
              <a:buNone/>
              <a:defRPr sz="5400"/>
            </a:lvl2pPr>
            <a:lvl3pPr marL="4114800" indent="0">
              <a:buNone/>
              <a:defRPr sz="4500"/>
            </a:lvl3pPr>
            <a:lvl4pPr marL="6172200" indent="0">
              <a:buNone/>
              <a:defRPr sz="4100"/>
            </a:lvl4pPr>
            <a:lvl5pPr marL="8229600" indent="0">
              <a:buNone/>
              <a:defRPr sz="4100"/>
            </a:lvl5pPr>
            <a:lvl6pPr marL="10287000" indent="0">
              <a:buNone/>
              <a:defRPr sz="4100"/>
            </a:lvl6pPr>
            <a:lvl7pPr marL="12344400" indent="0">
              <a:buNone/>
              <a:defRPr sz="4100"/>
            </a:lvl7pPr>
            <a:lvl8pPr marL="14401800" indent="0">
              <a:buNone/>
              <a:defRPr sz="4100"/>
            </a:lvl8pPr>
            <a:lvl9pPr marL="16459200" indent="0">
              <a:buNone/>
              <a:defRPr sz="41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2579070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5645707" y="30243780"/>
            <a:ext cx="17282160" cy="3570449"/>
          </a:xfrm>
        </p:spPr>
        <p:txBody>
          <a:bodyPr anchor="b"/>
          <a:lstStyle>
            <a:lvl1pPr algn="l">
              <a:defRPr sz="9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645707" y="3860483"/>
            <a:ext cx="17282160" cy="25923240"/>
          </a:xfrm>
        </p:spPr>
        <p:txBody>
          <a:bodyPr/>
          <a:lstStyle>
            <a:lvl1pPr marL="0" indent="0">
              <a:buNone/>
              <a:defRPr sz="14400"/>
            </a:lvl1pPr>
            <a:lvl2pPr marL="2057400" indent="0">
              <a:buNone/>
              <a:defRPr sz="12600"/>
            </a:lvl2pPr>
            <a:lvl3pPr marL="4114800" indent="0">
              <a:buNone/>
              <a:defRPr sz="10800"/>
            </a:lvl3pPr>
            <a:lvl4pPr marL="6172200" indent="0">
              <a:buNone/>
              <a:defRPr sz="9000"/>
            </a:lvl4pPr>
            <a:lvl5pPr marL="8229600" indent="0">
              <a:buNone/>
              <a:defRPr sz="9000"/>
            </a:lvl5pPr>
            <a:lvl6pPr marL="10287000" indent="0">
              <a:buNone/>
              <a:defRPr sz="9000"/>
            </a:lvl6pPr>
            <a:lvl7pPr marL="12344400" indent="0">
              <a:buNone/>
              <a:defRPr sz="9000"/>
            </a:lvl7pPr>
            <a:lvl8pPr marL="14401800" indent="0">
              <a:buNone/>
              <a:defRPr sz="9000"/>
            </a:lvl8pPr>
            <a:lvl9pPr marL="16459200" indent="0">
              <a:buNone/>
              <a:defRPr sz="9000"/>
            </a:lvl9pPr>
          </a:lstStyle>
          <a:p>
            <a:endParaRPr lang="zh-CN" altLang="en-US"/>
          </a:p>
        </p:txBody>
      </p:sp>
      <p:sp>
        <p:nvSpPr>
          <p:cNvPr id="4" name="文本占位符 3"/>
          <p:cNvSpPr>
            <a:spLocks noGrp="1"/>
          </p:cNvSpPr>
          <p:nvPr>
            <p:ph type="body" sz="half" idx="2"/>
          </p:nvPr>
        </p:nvSpPr>
        <p:spPr>
          <a:xfrm>
            <a:off x="5645707" y="33814229"/>
            <a:ext cx="17282160" cy="5070631"/>
          </a:xfrm>
        </p:spPr>
        <p:txBody>
          <a:bodyPr/>
          <a:lstStyle>
            <a:lvl1pPr marL="0" indent="0">
              <a:buNone/>
              <a:defRPr sz="6300"/>
            </a:lvl1pPr>
            <a:lvl2pPr marL="2057400" indent="0">
              <a:buNone/>
              <a:defRPr sz="5400"/>
            </a:lvl2pPr>
            <a:lvl3pPr marL="4114800" indent="0">
              <a:buNone/>
              <a:defRPr sz="4500"/>
            </a:lvl3pPr>
            <a:lvl4pPr marL="6172200" indent="0">
              <a:buNone/>
              <a:defRPr sz="4100"/>
            </a:lvl4pPr>
            <a:lvl5pPr marL="8229600" indent="0">
              <a:buNone/>
              <a:defRPr sz="4100"/>
            </a:lvl5pPr>
            <a:lvl6pPr marL="10287000" indent="0">
              <a:buNone/>
              <a:defRPr sz="4100"/>
            </a:lvl6pPr>
            <a:lvl7pPr marL="12344400" indent="0">
              <a:buNone/>
              <a:defRPr sz="4100"/>
            </a:lvl7pPr>
            <a:lvl8pPr marL="14401800" indent="0">
              <a:buNone/>
              <a:defRPr sz="4100"/>
            </a:lvl8pPr>
            <a:lvl9pPr marL="16459200" indent="0">
              <a:buNone/>
              <a:defRPr sz="41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4938C81-B901-4BB4-A0FA-7ADE560F5D69}" type="datetimeFigureOut">
              <a:rPr lang="zh-CN" altLang="en-US" smtClean="0"/>
              <a:t>2014/8/31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369886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440180" y="1730219"/>
            <a:ext cx="25923240" cy="7200900"/>
          </a:xfrm>
          <a:prstGeom prst="rect">
            <a:avLst/>
          </a:prstGeom>
        </p:spPr>
        <p:txBody>
          <a:bodyPr vert="horz" lIns="411480" tIns="205740" rIns="411480" bIns="20574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440180" y="10081263"/>
            <a:ext cx="25923240" cy="28513567"/>
          </a:xfrm>
          <a:prstGeom prst="rect">
            <a:avLst/>
          </a:prstGeom>
        </p:spPr>
        <p:txBody>
          <a:bodyPr vert="horz" lIns="411480" tIns="205740" rIns="411480" bIns="20574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1440180" y="40045008"/>
            <a:ext cx="6720840" cy="2300288"/>
          </a:xfrm>
          <a:prstGeom prst="rect">
            <a:avLst/>
          </a:prstGeom>
        </p:spPr>
        <p:txBody>
          <a:bodyPr vert="horz" lIns="411480" tIns="205740" rIns="411480" bIns="205740" rtlCol="0" anchor="ctr"/>
          <a:lstStyle>
            <a:lvl1pPr algn="l">
              <a:defRPr sz="5400">
                <a:solidFill>
                  <a:schemeClr val="tx1">
                    <a:tint val="75000"/>
                  </a:schemeClr>
                </a:solidFill>
              </a:defRPr>
            </a:lvl1pPr>
          </a:lstStyle>
          <a:p>
            <a:fld id="{04938C81-B901-4BB4-A0FA-7ADE560F5D69}" type="datetimeFigureOut">
              <a:rPr lang="zh-CN" altLang="en-US" smtClean="0"/>
              <a:t>2014/8/31</a:t>
            </a:fld>
            <a:endParaRPr lang="zh-CN" altLang="en-US"/>
          </a:p>
        </p:txBody>
      </p:sp>
      <p:sp>
        <p:nvSpPr>
          <p:cNvPr id="5" name="页脚占位符 4"/>
          <p:cNvSpPr>
            <a:spLocks noGrp="1"/>
          </p:cNvSpPr>
          <p:nvPr>
            <p:ph type="ftr" sz="quarter" idx="3"/>
          </p:nvPr>
        </p:nvSpPr>
        <p:spPr>
          <a:xfrm>
            <a:off x="9841230" y="40045008"/>
            <a:ext cx="9121140" cy="2300288"/>
          </a:xfrm>
          <a:prstGeom prst="rect">
            <a:avLst/>
          </a:prstGeom>
        </p:spPr>
        <p:txBody>
          <a:bodyPr vert="horz" lIns="411480" tIns="205740" rIns="411480" bIns="205740" rtlCol="0" anchor="ctr"/>
          <a:lstStyle>
            <a:lvl1pPr algn="ctr">
              <a:defRPr sz="54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20642580" y="40045008"/>
            <a:ext cx="6720840" cy="2300288"/>
          </a:xfrm>
          <a:prstGeom prst="rect">
            <a:avLst/>
          </a:prstGeom>
        </p:spPr>
        <p:txBody>
          <a:bodyPr vert="horz" lIns="411480" tIns="205740" rIns="411480" bIns="205740" rtlCol="0" anchor="ctr"/>
          <a:lstStyle>
            <a:lvl1pPr algn="r">
              <a:defRPr sz="5400">
                <a:solidFill>
                  <a:schemeClr val="tx1">
                    <a:tint val="75000"/>
                  </a:schemeClr>
                </a:solidFill>
              </a:defRPr>
            </a:lvl1pPr>
          </a:lstStyle>
          <a:p>
            <a:fld id="{AAC6A9C4-8051-432F-967C-E8F9B81D0E28}" type="slidenum">
              <a:rPr lang="zh-CN" altLang="en-US" smtClean="0"/>
              <a:t>‹#›</a:t>
            </a:fld>
            <a:endParaRPr lang="zh-CN" altLang="en-US"/>
          </a:p>
        </p:txBody>
      </p:sp>
    </p:spTree>
    <p:extLst>
      <p:ext uri="{BB962C8B-B14F-4D97-AF65-F5344CB8AC3E}">
        <p14:creationId xmlns:p14="http://schemas.microsoft.com/office/powerpoint/2010/main" val="3791308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14800" rtl="0" eaLnBrk="1" latinLnBrk="0" hangingPunct="1">
        <a:spcBef>
          <a:spcPct val="0"/>
        </a:spcBef>
        <a:buNone/>
        <a:defRPr sz="19800" kern="1200">
          <a:solidFill>
            <a:schemeClr val="tx1"/>
          </a:solidFill>
          <a:latin typeface="+mj-lt"/>
          <a:ea typeface="+mj-ea"/>
          <a:cs typeface="+mj-cs"/>
        </a:defRPr>
      </a:lvl1pPr>
    </p:titleStyle>
    <p:bodyStyle>
      <a:lvl1pPr marL="1543050" indent="-1543050" algn="l" defTabSz="4114800" rtl="0" eaLnBrk="1" latinLnBrk="0" hangingPunct="1">
        <a:spcBef>
          <a:spcPct val="20000"/>
        </a:spcBef>
        <a:buFont typeface="Arial" panose="020B0604020202020204" pitchFamily="34" charset="0"/>
        <a:buChar char="•"/>
        <a:defRPr sz="14400" kern="1200">
          <a:solidFill>
            <a:schemeClr val="tx1"/>
          </a:solidFill>
          <a:latin typeface="+mn-lt"/>
          <a:ea typeface="+mn-ea"/>
          <a:cs typeface="+mn-cs"/>
        </a:defRPr>
      </a:lvl1pPr>
      <a:lvl2pPr marL="3343275" indent="-1285875" algn="l" defTabSz="4114800" rtl="0" eaLnBrk="1" latinLnBrk="0" hangingPunct="1">
        <a:spcBef>
          <a:spcPct val="20000"/>
        </a:spcBef>
        <a:buFont typeface="Arial" panose="020B0604020202020204" pitchFamily="34" charset="0"/>
        <a:buChar char="–"/>
        <a:defRPr sz="12600" kern="1200">
          <a:solidFill>
            <a:schemeClr val="tx1"/>
          </a:solidFill>
          <a:latin typeface="+mn-lt"/>
          <a:ea typeface="+mn-ea"/>
          <a:cs typeface="+mn-cs"/>
        </a:defRPr>
      </a:lvl2pPr>
      <a:lvl3pPr marL="5143500" indent="-1028700" algn="l" defTabSz="4114800" rtl="0" eaLnBrk="1" latinLnBrk="0" hangingPunct="1">
        <a:spcBef>
          <a:spcPct val="20000"/>
        </a:spcBef>
        <a:buFont typeface="Arial" panose="020B0604020202020204" pitchFamily="34" charset="0"/>
        <a:buChar char="•"/>
        <a:defRPr sz="10800" kern="1200">
          <a:solidFill>
            <a:schemeClr val="tx1"/>
          </a:solidFill>
          <a:latin typeface="+mn-lt"/>
          <a:ea typeface="+mn-ea"/>
          <a:cs typeface="+mn-cs"/>
        </a:defRPr>
      </a:lvl3pPr>
      <a:lvl4pPr marL="72009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4pPr>
      <a:lvl5pPr marL="92583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5pPr>
      <a:lvl6pPr marL="113157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6pPr>
      <a:lvl7pPr marL="133731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7pPr>
      <a:lvl8pPr marL="154305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8pPr>
      <a:lvl9pPr marL="17487900" indent="-1028700" algn="l" defTabSz="4114800"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9pPr>
    </p:bodyStyle>
    <p:otherStyle>
      <a:defPPr>
        <a:defRPr lang="zh-CN"/>
      </a:defPPr>
      <a:lvl1pPr marL="0" algn="l" defTabSz="4114800" rtl="0" eaLnBrk="1" latinLnBrk="0" hangingPunct="1">
        <a:defRPr sz="8100" kern="1200">
          <a:solidFill>
            <a:schemeClr val="tx1"/>
          </a:solidFill>
          <a:latin typeface="+mn-lt"/>
          <a:ea typeface="+mn-ea"/>
          <a:cs typeface="+mn-cs"/>
        </a:defRPr>
      </a:lvl1pPr>
      <a:lvl2pPr marL="2057400" algn="l" defTabSz="4114800" rtl="0" eaLnBrk="1" latinLnBrk="0" hangingPunct="1">
        <a:defRPr sz="8100" kern="1200">
          <a:solidFill>
            <a:schemeClr val="tx1"/>
          </a:solidFill>
          <a:latin typeface="+mn-lt"/>
          <a:ea typeface="+mn-ea"/>
          <a:cs typeface="+mn-cs"/>
        </a:defRPr>
      </a:lvl2pPr>
      <a:lvl3pPr marL="4114800" algn="l" defTabSz="4114800" rtl="0" eaLnBrk="1" latinLnBrk="0" hangingPunct="1">
        <a:defRPr sz="8100" kern="1200">
          <a:solidFill>
            <a:schemeClr val="tx1"/>
          </a:solidFill>
          <a:latin typeface="+mn-lt"/>
          <a:ea typeface="+mn-ea"/>
          <a:cs typeface="+mn-cs"/>
        </a:defRPr>
      </a:lvl3pPr>
      <a:lvl4pPr marL="6172200" algn="l" defTabSz="4114800" rtl="0" eaLnBrk="1" latinLnBrk="0" hangingPunct="1">
        <a:defRPr sz="8100" kern="1200">
          <a:solidFill>
            <a:schemeClr val="tx1"/>
          </a:solidFill>
          <a:latin typeface="+mn-lt"/>
          <a:ea typeface="+mn-ea"/>
          <a:cs typeface="+mn-cs"/>
        </a:defRPr>
      </a:lvl4pPr>
      <a:lvl5pPr marL="8229600" algn="l" defTabSz="4114800" rtl="0" eaLnBrk="1" latinLnBrk="0" hangingPunct="1">
        <a:defRPr sz="8100" kern="1200">
          <a:solidFill>
            <a:schemeClr val="tx1"/>
          </a:solidFill>
          <a:latin typeface="+mn-lt"/>
          <a:ea typeface="+mn-ea"/>
          <a:cs typeface="+mn-cs"/>
        </a:defRPr>
      </a:lvl5pPr>
      <a:lvl6pPr marL="10287000" algn="l" defTabSz="4114800" rtl="0" eaLnBrk="1" latinLnBrk="0" hangingPunct="1">
        <a:defRPr sz="8100" kern="1200">
          <a:solidFill>
            <a:schemeClr val="tx1"/>
          </a:solidFill>
          <a:latin typeface="+mn-lt"/>
          <a:ea typeface="+mn-ea"/>
          <a:cs typeface="+mn-cs"/>
        </a:defRPr>
      </a:lvl6pPr>
      <a:lvl7pPr marL="12344400" algn="l" defTabSz="4114800" rtl="0" eaLnBrk="1" latinLnBrk="0" hangingPunct="1">
        <a:defRPr sz="8100" kern="1200">
          <a:solidFill>
            <a:schemeClr val="tx1"/>
          </a:solidFill>
          <a:latin typeface="+mn-lt"/>
          <a:ea typeface="+mn-ea"/>
          <a:cs typeface="+mn-cs"/>
        </a:defRPr>
      </a:lvl7pPr>
      <a:lvl8pPr marL="14401800" algn="l" defTabSz="4114800" rtl="0" eaLnBrk="1" latinLnBrk="0" hangingPunct="1">
        <a:defRPr sz="8100" kern="1200">
          <a:solidFill>
            <a:schemeClr val="tx1"/>
          </a:solidFill>
          <a:latin typeface="+mn-lt"/>
          <a:ea typeface="+mn-ea"/>
          <a:cs typeface="+mn-cs"/>
        </a:defRPr>
      </a:lvl8pPr>
      <a:lvl9pPr marL="16459200" algn="l" defTabSz="4114800"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wmf"/><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72408" y="1296444"/>
            <a:ext cx="20090232" cy="3785652"/>
          </a:xfrm>
          <a:prstGeom prst="rect">
            <a:avLst/>
          </a:prstGeom>
          <a:noFill/>
        </p:spPr>
        <p:txBody>
          <a:bodyPr wrap="square" rtlCol="0">
            <a:spAutoFit/>
          </a:bodyPr>
          <a:lstStyle/>
          <a:p>
            <a:r>
              <a:rPr lang="en-US" altLang="zh-CN" sz="7200" b="1" dirty="0" smtClean="0">
                <a:solidFill>
                  <a:schemeClr val="accent1">
                    <a:lumMod val="75000"/>
                  </a:schemeClr>
                </a:solidFill>
                <a:latin typeface="+mj-lt"/>
              </a:rPr>
              <a:t>Clustering Image Search Results by Entity Disambiguation</a:t>
            </a:r>
          </a:p>
          <a:p>
            <a:r>
              <a:rPr lang="en-US" altLang="zh-CN" sz="4800" b="1" dirty="0" err="1" smtClean="0">
                <a:solidFill>
                  <a:schemeClr val="tx1">
                    <a:lumMod val="65000"/>
                    <a:lumOff val="35000"/>
                  </a:schemeClr>
                </a:solidFill>
                <a:latin typeface="+mj-lt"/>
              </a:rPr>
              <a:t>Kaiq</a:t>
            </a:r>
            <a:r>
              <a:rPr lang="en-US" altLang="zh-CN" sz="4800" b="1" dirty="0" smtClean="0">
                <a:solidFill>
                  <a:schemeClr val="tx1">
                    <a:lumMod val="65000"/>
                    <a:lumOff val="35000"/>
                  </a:schemeClr>
                </a:solidFill>
                <a:latin typeface="+mj-lt"/>
              </a:rPr>
              <a:t> Zhao, </a:t>
            </a:r>
            <a:r>
              <a:rPr lang="en-US" altLang="zh-CN" sz="4800" b="1" dirty="0" err="1" smtClean="0">
                <a:solidFill>
                  <a:schemeClr val="tx1">
                    <a:lumMod val="65000"/>
                    <a:lumOff val="35000"/>
                  </a:schemeClr>
                </a:solidFill>
                <a:latin typeface="+mj-lt"/>
              </a:rPr>
              <a:t>Zhiyuan</a:t>
            </a:r>
            <a:r>
              <a:rPr lang="en-US" altLang="zh-CN" sz="4800" b="1" dirty="0" smtClean="0">
                <a:solidFill>
                  <a:schemeClr val="tx1">
                    <a:lumMod val="65000"/>
                    <a:lumOff val="35000"/>
                  </a:schemeClr>
                </a:solidFill>
                <a:latin typeface="+mj-lt"/>
              </a:rPr>
              <a:t> </a:t>
            </a:r>
            <a:r>
              <a:rPr lang="en-US" altLang="zh-CN" sz="4800" b="1" dirty="0" err="1" smtClean="0">
                <a:solidFill>
                  <a:schemeClr val="tx1">
                    <a:lumMod val="65000"/>
                    <a:lumOff val="35000"/>
                  </a:schemeClr>
                </a:solidFill>
                <a:latin typeface="+mj-lt"/>
              </a:rPr>
              <a:t>Cai</a:t>
            </a:r>
            <a:r>
              <a:rPr lang="en-US" altLang="zh-CN" sz="4800" b="1" dirty="0" smtClean="0">
                <a:solidFill>
                  <a:schemeClr val="tx1">
                    <a:lumMod val="65000"/>
                    <a:lumOff val="35000"/>
                  </a:schemeClr>
                </a:solidFill>
                <a:latin typeface="+mj-lt"/>
              </a:rPr>
              <a:t>, </a:t>
            </a:r>
            <a:r>
              <a:rPr lang="en-US" altLang="zh-CN" sz="4800" b="1" dirty="0" err="1" smtClean="0">
                <a:solidFill>
                  <a:schemeClr val="tx1">
                    <a:lumMod val="65000"/>
                    <a:lumOff val="35000"/>
                  </a:schemeClr>
                </a:solidFill>
                <a:latin typeface="+mj-lt"/>
              </a:rPr>
              <a:t>Qingyu</a:t>
            </a:r>
            <a:r>
              <a:rPr lang="en-US" altLang="zh-CN" sz="4800" b="1" dirty="0" smtClean="0">
                <a:solidFill>
                  <a:schemeClr val="tx1">
                    <a:lumMod val="65000"/>
                    <a:lumOff val="35000"/>
                  </a:schemeClr>
                </a:solidFill>
                <a:latin typeface="+mj-lt"/>
              </a:rPr>
              <a:t> Sui, </a:t>
            </a:r>
            <a:r>
              <a:rPr lang="en-US" altLang="zh-CN" sz="4800" b="1" dirty="0" err="1" smtClean="0">
                <a:solidFill>
                  <a:schemeClr val="tx1">
                    <a:lumMod val="65000"/>
                    <a:lumOff val="35000"/>
                  </a:schemeClr>
                </a:solidFill>
                <a:latin typeface="+mj-lt"/>
              </a:rPr>
              <a:t>Enxun</a:t>
            </a:r>
            <a:r>
              <a:rPr lang="en-US" altLang="zh-CN" sz="4800" b="1" dirty="0" smtClean="0">
                <a:solidFill>
                  <a:schemeClr val="tx1">
                    <a:lumMod val="65000"/>
                    <a:lumOff val="35000"/>
                  </a:schemeClr>
                </a:solidFill>
                <a:latin typeface="+mj-lt"/>
              </a:rPr>
              <a:t> Wei, Kenny Q. Zhu</a:t>
            </a:r>
          </a:p>
          <a:p>
            <a:r>
              <a:rPr lang="en-US" altLang="zh-CN" sz="4800" b="1" dirty="0" smtClean="0">
                <a:solidFill>
                  <a:schemeClr val="tx1">
                    <a:lumMod val="65000"/>
                    <a:lumOff val="35000"/>
                  </a:schemeClr>
                </a:solidFill>
                <a:latin typeface="+mj-lt"/>
              </a:rPr>
              <a:t>Shanghai Jiao Tong University</a:t>
            </a:r>
            <a:endParaRPr lang="zh-CN" altLang="en-US" sz="8000" b="1" dirty="0">
              <a:solidFill>
                <a:schemeClr val="tx1">
                  <a:lumMod val="65000"/>
                  <a:lumOff val="35000"/>
                </a:schemeClr>
              </a:solidFill>
              <a:latin typeface="+mj-lt"/>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606034" y="504356"/>
            <a:ext cx="4893110" cy="4893110"/>
          </a:xfrm>
          <a:prstGeom prst="rect">
            <a:avLst/>
          </a:prstGeom>
        </p:spPr>
      </p:pic>
      <p:graphicFrame>
        <p:nvGraphicFramePr>
          <p:cNvPr id="12" name="表格 11"/>
          <p:cNvGraphicFramePr>
            <a:graphicFrameLocks noGrp="1"/>
          </p:cNvGraphicFramePr>
          <p:nvPr>
            <p:extLst>
              <p:ext uri="{D42A27DB-BD31-4B8C-83A1-F6EECF244321}">
                <p14:modId xmlns:p14="http://schemas.microsoft.com/office/powerpoint/2010/main" val="3517882340"/>
              </p:ext>
            </p:extLst>
          </p:nvPr>
        </p:nvGraphicFramePr>
        <p:xfrm>
          <a:off x="1894236" y="5976964"/>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Abstract</a:t>
                      </a:r>
                      <a:endParaRPr lang="zh-CN" altLang="en-US" sz="4000" b="1" dirty="0" smtClean="0">
                        <a:solidFill>
                          <a:schemeClr val="tx1">
                            <a:lumMod val="75000"/>
                            <a:lumOff val="25000"/>
                          </a:schemeClr>
                        </a:solidFill>
                      </a:endParaRPr>
                    </a:p>
                  </a:txBody>
                  <a:tcPr/>
                </a:tc>
              </a:tr>
            </a:tbl>
          </a:graphicData>
        </a:graphic>
      </p:graphicFrame>
      <p:sp>
        <p:nvSpPr>
          <p:cNvPr id="13" name="TextBox 12"/>
          <p:cNvSpPr txBox="1"/>
          <p:nvPr/>
        </p:nvSpPr>
        <p:spPr>
          <a:xfrm>
            <a:off x="1872408" y="6697044"/>
            <a:ext cx="12097344" cy="3539430"/>
          </a:xfrm>
          <a:prstGeom prst="rect">
            <a:avLst/>
          </a:prstGeom>
          <a:noFill/>
        </p:spPr>
        <p:txBody>
          <a:bodyPr wrap="square" rtlCol="0">
            <a:spAutoFit/>
          </a:bodyPr>
          <a:lstStyle/>
          <a:p>
            <a:pPr algn="just"/>
            <a:r>
              <a:rPr lang="en-US" altLang="zh-CN" sz="3200" dirty="0" smtClean="0"/>
              <a:t>We propose a novel framework that understands the context and thus infers the most likely entity in the given images by disambiguating the terms in the context into the corresponding concepts from external knowledge in a process called conceptualization. The images can subsequently be clustered by the most likely associated entities. The framework also automatically annotates each cluster of images by its key entities which allows users to quickly identify the images they want.</a:t>
            </a:r>
            <a:endParaRPr lang="zh-CN" altLang="en-US" sz="3200" dirty="0"/>
          </a:p>
        </p:txBody>
      </p:sp>
      <p:graphicFrame>
        <p:nvGraphicFramePr>
          <p:cNvPr id="16" name="表格 15"/>
          <p:cNvGraphicFramePr>
            <a:graphicFrameLocks noGrp="1"/>
          </p:cNvGraphicFramePr>
          <p:nvPr>
            <p:extLst>
              <p:ext uri="{D42A27DB-BD31-4B8C-83A1-F6EECF244321}">
                <p14:modId xmlns:p14="http://schemas.microsoft.com/office/powerpoint/2010/main" val="1474303457"/>
              </p:ext>
            </p:extLst>
          </p:nvPr>
        </p:nvGraphicFramePr>
        <p:xfrm>
          <a:off x="14761840" y="5985935"/>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Motivation</a:t>
                      </a:r>
                      <a:endParaRPr lang="zh-CN" altLang="en-US" sz="4000" b="1" dirty="0" smtClean="0">
                        <a:solidFill>
                          <a:schemeClr val="tx1">
                            <a:lumMod val="75000"/>
                            <a:lumOff val="25000"/>
                          </a:schemeClr>
                        </a:solidFill>
                      </a:endParaRPr>
                    </a:p>
                  </a:txBody>
                  <a:tcPr/>
                </a:tc>
              </a:tr>
            </a:tbl>
          </a:graphicData>
        </a:graphic>
      </p:graphicFrame>
      <p:sp>
        <p:nvSpPr>
          <p:cNvPr id="17" name="TextBox 16"/>
          <p:cNvSpPr txBox="1"/>
          <p:nvPr/>
        </p:nvSpPr>
        <p:spPr>
          <a:xfrm>
            <a:off x="14740012" y="6716084"/>
            <a:ext cx="12097344" cy="1569660"/>
          </a:xfrm>
          <a:prstGeom prst="rect">
            <a:avLst/>
          </a:prstGeom>
          <a:noFill/>
        </p:spPr>
        <p:txBody>
          <a:bodyPr wrap="square" rtlCol="0">
            <a:spAutoFit/>
          </a:bodyPr>
          <a:lstStyle/>
          <a:p>
            <a:pPr algn="just"/>
            <a:r>
              <a:rPr lang="en-US" altLang="zh-CN" sz="3200" dirty="0" smtClean="0"/>
              <a:t>Image searching results are usually mixed with more than one entities which are related to the query term. For example, if we search for “bean”, we get the search result as in Figure 1. </a:t>
            </a:r>
          </a:p>
        </p:txBody>
      </p:sp>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977864" y="8641260"/>
            <a:ext cx="5965034" cy="41764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TextBox 18"/>
          <p:cNvSpPr txBox="1"/>
          <p:nvPr/>
        </p:nvSpPr>
        <p:spPr>
          <a:xfrm>
            <a:off x="15368100" y="13007709"/>
            <a:ext cx="5184561" cy="523220"/>
          </a:xfrm>
          <a:prstGeom prst="rect">
            <a:avLst/>
          </a:prstGeom>
          <a:noFill/>
        </p:spPr>
        <p:txBody>
          <a:bodyPr wrap="none" rtlCol="0">
            <a:spAutoFit/>
          </a:bodyPr>
          <a:lstStyle/>
          <a:p>
            <a:r>
              <a:rPr lang="en-US" altLang="zh-CN" sz="2800" dirty="0" smtClean="0"/>
              <a:t>Figure 1. Search result for “bean”  </a:t>
            </a:r>
            <a:endParaRPr lang="zh-CN" altLang="en-US" sz="2800" dirty="0"/>
          </a:p>
        </p:txBody>
      </p:sp>
      <p:pic>
        <p:nvPicPr>
          <p:cNvPr id="20" name="图片 19"/>
          <p:cNvPicPr>
            <a:picLocks noChangeAspect="1"/>
          </p:cNvPicPr>
          <p:nvPr/>
        </p:nvPicPr>
        <p:blipFill>
          <a:blip r:embed="rId5"/>
          <a:stretch>
            <a:fillRect/>
          </a:stretch>
        </p:blipFill>
        <p:spPr>
          <a:xfrm>
            <a:off x="21769663" y="8470432"/>
            <a:ext cx="4565851" cy="4591252"/>
          </a:xfrm>
          <a:prstGeom prst="rect">
            <a:avLst/>
          </a:prstGeom>
        </p:spPr>
      </p:pic>
      <p:sp>
        <p:nvSpPr>
          <p:cNvPr id="21" name="TextBox 20"/>
          <p:cNvSpPr txBox="1"/>
          <p:nvPr/>
        </p:nvSpPr>
        <p:spPr>
          <a:xfrm>
            <a:off x="21258009" y="13007709"/>
            <a:ext cx="5589159" cy="523220"/>
          </a:xfrm>
          <a:prstGeom prst="rect">
            <a:avLst/>
          </a:prstGeom>
          <a:noFill/>
        </p:spPr>
        <p:txBody>
          <a:bodyPr wrap="none" rtlCol="0">
            <a:spAutoFit/>
          </a:bodyPr>
          <a:lstStyle/>
          <a:p>
            <a:r>
              <a:rPr lang="en-US" altLang="zh-CN" sz="2800" dirty="0" smtClean="0"/>
              <a:t>Figure 2. Clustered result for “bean”  </a:t>
            </a:r>
            <a:endParaRPr lang="zh-CN" altLang="en-US" sz="2800" dirty="0"/>
          </a:p>
        </p:txBody>
      </p:sp>
      <p:sp>
        <p:nvSpPr>
          <p:cNvPr id="22" name="TextBox 21"/>
          <p:cNvSpPr txBox="1"/>
          <p:nvPr/>
        </p:nvSpPr>
        <p:spPr>
          <a:xfrm>
            <a:off x="14740012" y="13753556"/>
            <a:ext cx="12097344" cy="1569660"/>
          </a:xfrm>
          <a:prstGeom prst="rect">
            <a:avLst/>
          </a:prstGeom>
          <a:noFill/>
        </p:spPr>
        <p:txBody>
          <a:bodyPr wrap="square" rtlCol="0">
            <a:spAutoFit/>
          </a:bodyPr>
          <a:lstStyle/>
          <a:p>
            <a:pPr algn="just"/>
            <a:r>
              <a:rPr lang="en-US" altLang="zh-CN" sz="3200" dirty="0" smtClean="0"/>
              <a:t>It is hard for a user to find out a particular entity from the images, However, a clustered result as shown in Figure 2 could </a:t>
            </a:r>
            <a:r>
              <a:rPr lang="en-US" altLang="zh-CN" sz="3200" smtClean="0"/>
              <a:t>help </a:t>
            </a:r>
            <a:r>
              <a:rPr lang="en-US" altLang="zh-CN" sz="3200" smtClean="0"/>
              <a:t>users </a:t>
            </a:r>
            <a:r>
              <a:rPr lang="en-US" altLang="zh-CN" sz="3200" dirty="0" smtClean="0"/>
              <a:t>quickly find out the entity they are interested in.</a:t>
            </a:r>
          </a:p>
        </p:txBody>
      </p:sp>
      <p:graphicFrame>
        <p:nvGraphicFramePr>
          <p:cNvPr id="23" name="表格 22"/>
          <p:cNvGraphicFramePr>
            <a:graphicFrameLocks noGrp="1"/>
          </p:cNvGraphicFramePr>
          <p:nvPr>
            <p:extLst>
              <p:ext uri="{D42A27DB-BD31-4B8C-83A1-F6EECF244321}">
                <p14:modId xmlns:p14="http://schemas.microsoft.com/office/powerpoint/2010/main" val="223279604"/>
              </p:ext>
            </p:extLst>
          </p:nvPr>
        </p:nvGraphicFramePr>
        <p:xfrm>
          <a:off x="1894236" y="10657484"/>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b="1" dirty="0" smtClean="0">
                          <a:solidFill>
                            <a:schemeClr val="lt1"/>
                          </a:solidFill>
                        </a:rPr>
                        <a:t>Framework</a:t>
                      </a:r>
                      <a:endParaRPr lang="zh-CN" altLang="en-US" sz="4000" b="1" dirty="0" smtClean="0">
                        <a:solidFill>
                          <a:schemeClr val="tx1">
                            <a:lumMod val="75000"/>
                            <a:lumOff val="25000"/>
                          </a:schemeClr>
                        </a:solidFill>
                      </a:endParaRPr>
                    </a:p>
                  </a:txBody>
                  <a:tcPr/>
                </a:tc>
              </a:tr>
            </a:tbl>
          </a:graphicData>
        </a:graphic>
      </p:graphicFrame>
      <p:sp>
        <p:nvSpPr>
          <p:cNvPr id="24" name="TextBox 23"/>
          <p:cNvSpPr txBox="1"/>
          <p:nvPr/>
        </p:nvSpPr>
        <p:spPr>
          <a:xfrm>
            <a:off x="1872408" y="11377564"/>
            <a:ext cx="12097344" cy="1077218"/>
          </a:xfrm>
          <a:prstGeom prst="rect">
            <a:avLst/>
          </a:prstGeom>
          <a:noFill/>
        </p:spPr>
        <p:txBody>
          <a:bodyPr wrap="square" rtlCol="0">
            <a:spAutoFit/>
          </a:bodyPr>
          <a:lstStyle/>
          <a:p>
            <a:pPr algn="just"/>
            <a:r>
              <a:rPr lang="en-US" altLang="zh-CN" sz="3200" dirty="0" smtClean="0"/>
              <a:t>As shown in figure 3, our framework consists of two parts: offline and online. </a:t>
            </a:r>
            <a:endParaRPr lang="zh-CN" altLang="en-US" sz="3200" dirty="0"/>
          </a:p>
        </p:txBody>
      </p:sp>
      <p:pic>
        <p:nvPicPr>
          <p:cNvPr id="26" name="图片 25"/>
          <p:cNvPicPr>
            <a:picLocks noChangeAspect="1"/>
          </p:cNvPicPr>
          <p:nvPr/>
        </p:nvPicPr>
        <p:blipFill>
          <a:blip r:embed="rId6"/>
          <a:stretch>
            <a:fillRect/>
          </a:stretch>
        </p:blipFill>
        <p:spPr>
          <a:xfrm>
            <a:off x="1872408" y="12385676"/>
            <a:ext cx="7924178" cy="4411398"/>
          </a:xfrm>
          <a:prstGeom prst="rect">
            <a:avLst/>
          </a:prstGeom>
        </p:spPr>
      </p:pic>
      <p:sp>
        <p:nvSpPr>
          <p:cNvPr id="27" name="TextBox 26"/>
          <p:cNvSpPr txBox="1"/>
          <p:nvPr/>
        </p:nvSpPr>
        <p:spPr>
          <a:xfrm>
            <a:off x="9937304" y="12421092"/>
            <a:ext cx="3960440" cy="5509200"/>
          </a:xfrm>
          <a:prstGeom prst="rect">
            <a:avLst/>
          </a:prstGeom>
          <a:noFill/>
        </p:spPr>
        <p:txBody>
          <a:bodyPr wrap="square" rtlCol="0">
            <a:spAutoFit/>
          </a:bodyPr>
          <a:lstStyle/>
          <a:p>
            <a:r>
              <a:rPr lang="en-US" altLang="zh-CN" sz="3200" b="1" dirty="0" smtClean="0"/>
              <a:t>Offline</a:t>
            </a:r>
            <a:r>
              <a:rPr lang="en-US" altLang="zh-CN" sz="3200" dirty="0" smtClean="0"/>
              <a:t> component comprises:</a:t>
            </a:r>
          </a:p>
          <a:p>
            <a:pPr marL="514350" indent="-514350">
              <a:buFont typeface="+mj-lt"/>
              <a:buAutoNum type="arabicPeriod"/>
            </a:pPr>
            <a:r>
              <a:rPr lang="en-US" altLang="zh-CN" sz="3200" dirty="0" smtClean="0"/>
              <a:t>Meta context extraction</a:t>
            </a:r>
          </a:p>
          <a:p>
            <a:pPr marL="514350" indent="-514350">
              <a:buFont typeface="+mj-lt"/>
              <a:buAutoNum type="arabicPeriod"/>
            </a:pPr>
            <a:r>
              <a:rPr lang="en-US" altLang="zh-CN" sz="3200" dirty="0" smtClean="0"/>
              <a:t>Conceptualization</a:t>
            </a:r>
          </a:p>
          <a:p>
            <a:r>
              <a:rPr lang="en-US" altLang="zh-CN" sz="3200" b="1" dirty="0" smtClean="0"/>
              <a:t>Online</a:t>
            </a:r>
            <a:r>
              <a:rPr lang="en-US" altLang="zh-CN" sz="3200" dirty="0" smtClean="0"/>
              <a:t> component comprises:</a:t>
            </a:r>
          </a:p>
          <a:p>
            <a:pPr marL="514350" indent="-514350">
              <a:buFont typeface="+mj-lt"/>
              <a:buAutoNum type="arabicPeriod"/>
            </a:pPr>
            <a:r>
              <a:rPr lang="en-US" altLang="zh-CN" sz="3200" dirty="0" smtClean="0"/>
              <a:t>Text context extraction</a:t>
            </a:r>
          </a:p>
          <a:p>
            <a:pPr marL="514350" indent="-514350">
              <a:buFont typeface="+mj-lt"/>
              <a:buAutoNum type="arabicPeriod"/>
            </a:pPr>
            <a:r>
              <a:rPr lang="en-US" altLang="zh-CN" sz="3200" dirty="0" smtClean="0"/>
              <a:t>Tri-stage clustering</a:t>
            </a:r>
          </a:p>
          <a:p>
            <a:endParaRPr lang="zh-CN" altLang="en-US" sz="3200" dirty="0"/>
          </a:p>
        </p:txBody>
      </p:sp>
      <p:sp>
        <p:nvSpPr>
          <p:cNvPr id="28" name="TextBox 27"/>
          <p:cNvSpPr txBox="1"/>
          <p:nvPr/>
        </p:nvSpPr>
        <p:spPr>
          <a:xfrm>
            <a:off x="4166187" y="16797074"/>
            <a:ext cx="3336619" cy="523220"/>
          </a:xfrm>
          <a:prstGeom prst="rect">
            <a:avLst/>
          </a:prstGeom>
          <a:noFill/>
        </p:spPr>
        <p:txBody>
          <a:bodyPr wrap="none" rtlCol="0">
            <a:spAutoFit/>
          </a:bodyPr>
          <a:lstStyle/>
          <a:p>
            <a:r>
              <a:rPr lang="en-US" altLang="zh-CN" sz="2800" dirty="0" smtClean="0"/>
              <a:t>Figure 3. Framework  </a:t>
            </a:r>
            <a:endParaRPr lang="zh-CN" altLang="en-US" sz="2800" dirty="0"/>
          </a:p>
        </p:txBody>
      </p:sp>
      <p:sp>
        <p:nvSpPr>
          <p:cNvPr id="29" name="TextBox 28"/>
          <p:cNvSpPr txBox="1"/>
          <p:nvPr/>
        </p:nvSpPr>
        <p:spPr>
          <a:xfrm>
            <a:off x="1872408" y="17391683"/>
            <a:ext cx="12097344" cy="1077218"/>
          </a:xfrm>
          <a:prstGeom prst="rect">
            <a:avLst/>
          </a:prstGeom>
          <a:noFill/>
        </p:spPr>
        <p:txBody>
          <a:bodyPr wrap="square" rtlCol="0">
            <a:spAutoFit/>
          </a:bodyPr>
          <a:lstStyle/>
          <a:p>
            <a:pPr algn="just"/>
            <a:r>
              <a:rPr lang="en-US" altLang="zh-CN" sz="3200" dirty="0" smtClean="0"/>
              <a:t>The text context is put online because the extraction of the context of the query term needs to be processed after the query comes.</a:t>
            </a:r>
            <a:endParaRPr lang="zh-CN" altLang="en-US" sz="3200" dirty="0"/>
          </a:p>
        </p:txBody>
      </p:sp>
      <p:graphicFrame>
        <p:nvGraphicFramePr>
          <p:cNvPr id="30" name="表格 29"/>
          <p:cNvGraphicFramePr>
            <a:graphicFrameLocks noGrp="1"/>
          </p:cNvGraphicFramePr>
          <p:nvPr>
            <p:extLst>
              <p:ext uri="{D42A27DB-BD31-4B8C-83A1-F6EECF244321}">
                <p14:modId xmlns:p14="http://schemas.microsoft.com/office/powerpoint/2010/main" val="1959529691"/>
              </p:ext>
            </p:extLst>
          </p:nvPr>
        </p:nvGraphicFramePr>
        <p:xfrm>
          <a:off x="1894236" y="18866396"/>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Context Extraction &amp;</a:t>
                      </a:r>
                      <a:r>
                        <a:rPr lang="en-US" altLang="zh-CN" sz="4000" baseline="0" dirty="0" smtClean="0"/>
                        <a:t> Representation</a:t>
                      </a:r>
                      <a:endParaRPr lang="zh-CN" altLang="en-US" sz="4000" b="1" dirty="0" smtClean="0">
                        <a:solidFill>
                          <a:schemeClr val="tx1">
                            <a:lumMod val="75000"/>
                            <a:lumOff val="25000"/>
                          </a:schemeClr>
                        </a:solidFill>
                      </a:endParaRPr>
                    </a:p>
                  </a:txBody>
                  <a:tcPr/>
                </a:tc>
              </a:tr>
            </a:tbl>
          </a:graphicData>
        </a:graphic>
      </p:graphicFrame>
      <p:sp>
        <p:nvSpPr>
          <p:cNvPr id="31" name="TextBox 30"/>
          <p:cNvSpPr txBox="1"/>
          <p:nvPr/>
        </p:nvSpPr>
        <p:spPr>
          <a:xfrm>
            <a:off x="1872408" y="19586476"/>
            <a:ext cx="12097344" cy="2554545"/>
          </a:xfrm>
          <a:prstGeom prst="rect">
            <a:avLst/>
          </a:prstGeom>
          <a:noFill/>
        </p:spPr>
        <p:txBody>
          <a:bodyPr wrap="square" rtlCol="0">
            <a:spAutoFit/>
          </a:bodyPr>
          <a:lstStyle/>
          <a:p>
            <a:pPr algn="just"/>
            <a:r>
              <a:rPr lang="en-US" altLang="zh-CN" sz="3200" dirty="0" smtClean="0"/>
              <a:t>There are two kinds of context used in this paper: meta context and text context. Meta context comprises URL, alternative text or image title. </a:t>
            </a:r>
            <a:r>
              <a:rPr lang="en-US" altLang="zh-CN" sz="3200" dirty="0"/>
              <a:t> </a:t>
            </a:r>
            <a:r>
              <a:rPr lang="en-US" altLang="zh-CN" sz="3200" dirty="0" smtClean="0"/>
              <a:t>Text context includes the surrounding text of the image and the query term in the web page. Figure 4 shows an example of image context and query context.</a:t>
            </a:r>
            <a:endParaRPr lang="zh-CN" altLang="en-US" sz="3200" dirty="0"/>
          </a:p>
        </p:txBody>
      </p:sp>
      <p:pic>
        <p:nvPicPr>
          <p:cNvPr id="32" name="图片 31"/>
          <p:cNvPicPr>
            <a:picLocks noChangeAspect="1"/>
          </p:cNvPicPr>
          <p:nvPr/>
        </p:nvPicPr>
        <p:blipFill>
          <a:blip r:embed="rId7"/>
          <a:stretch>
            <a:fillRect/>
          </a:stretch>
        </p:blipFill>
        <p:spPr>
          <a:xfrm>
            <a:off x="1872408" y="22141020"/>
            <a:ext cx="12097344" cy="4099655"/>
          </a:xfrm>
          <a:prstGeom prst="rect">
            <a:avLst/>
          </a:prstGeom>
        </p:spPr>
      </p:pic>
      <p:sp>
        <p:nvSpPr>
          <p:cNvPr id="33" name="TextBox 32"/>
          <p:cNvSpPr txBox="1"/>
          <p:nvPr/>
        </p:nvSpPr>
        <p:spPr>
          <a:xfrm>
            <a:off x="4903831" y="25904016"/>
            <a:ext cx="6058262" cy="523220"/>
          </a:xfrm>
          <a:prstGeom prst="rect">
            <a:avLst/>
          </a:prstGeom>
          <a:noFill/>
        </p:spPr>
        <p:txBody>
          <a:bodyPr wrap="none" rtlCol="0">
            <a:spAutoFit/>
          </a:bodyPr>
          <a:lstStyle/>
          <a:p>
            <a:r>
              <a:rPr lang="en-US" altLang="zh-CN" sz="2800" dirty="0" smtClean="0"/>
              <a:t>Figure 4. Query context &amp; image context</a:t>
            </a:r>
            <a:endParaRPr lang="zh-CN" altLang="en-US" sz="2800" dirty="0"/>
          </a:p>
        </p:txBody>
      </p:sp>
      <p:sp>
        <p:nvSpPr>
          <p:cNvPr id="34" name="TextBox 33"/>
          <p:cNvSpPr txBox="1"/>
          <p:nvPr/>
        </p:nvSpPr>
        <p:spPr>
          <a:xfrm>
            <a:off x="1884290" y="26400610"/>
            <a:ext cx="12097344" cy="2062103"/>
          </a:xfrm>
          <a:prstGeom prst="rect">
            <a:avLst/>
          </a:prstGeom>
          <a:noFill/>
        </p:spPr>
        <p:txBody>
          <a:bodyPr wrap="square" rtlCol="0">
            <a:spAutoFit/>
          </a:bodyPr>
          <a:lstStyle/>
          <a:p>
            <a:pPr algn="just"/>
            <a:r>
              <a:rPr lang="en-US" altLang="zh-CN" sz="3200" dirty="0" smtClean="0"/>
              <a:t>We represent the context by conceptualizing the context to a concept space. Specifically, we link the terms in the context to Wikipedia concepts using a </a:t>
            </a:r>
            <a:r>
              <a:rPr lang="en-US" altLang="zh-CN" sz="3200" dirty="0" err="1" smtClean="0"/>
              <a:t>Wikification</a:t>
            </a:r>
            <a:r>
              <a:rPr lang="en-US" altLang="zh-CN" sz="3200" dirty="0" smtClean="0"/>
              <a:t> technique[1]. Each Wikipedia concept is assign a score called concept frequency inverse document frequency</a:t>
            </a:r>
            <a:endParaRPr lang="zh-CN" altLang="en-US" sz="3200" dirty="0"/>
          </a:p>
        </p:txBody>
      </p:sp>
      <p:grpSp>
        <p:nvGrpSpPr>
          <p:cNvPr id="53" name="组合 52"/>
          <p:cNvGrpSpPr/>
          <p:nvPr/>
        </p:nvGrpSpPr>
        <p:grpSpPr>
          <a:xfrm>
            <a:off x="1800400" y="28587476"/>
            <a:ext cx="7522572" cy="1816723"/>
            <a:chOff x="2842292" y="29711277"/>
            <a:chExt cx="7522572" cy="1816723"/>
          </a:xfrm>
        </p:grpSpPr>
        <mc:AlternateContent xmlns:mc="http://schemas.openxmlformats.org/markup-compatibility/2006" xmlns:a14="http://schemas.microsoft.com/office/drawing/2010/main">
          <mc:Choice Requires="a14">
            <p:sp>
              <p:nvSpPr>
                <p:cNvPr id="36" name="TextBox 7"/>
                <p:cNvSpPr txBox="1"/>
                <p:nvPr/>
              </p:nvSpPr>
              <p:spPr>
                <a:xfrm>
                  <a:off x="2842292" y="29711277"/>
                  <a:ext cx="5276637" cy="748603"/>
                </a:xfrm>
                <a:prstGeom prst="rect">
                  <a:avLst/>
                </a:prstGeom>
                <a:noFill/>
              </p:spPr>
              <p:txBody>
                <a:bodyPr wrap="none" rtlCol="0">
                  <a:spAutoFit/>
                </a:bodyPr>
                <a:lstStyle/>
                <a:p>
                  <a:r>
                    <a:rPr lang="en-US" altLang="zh-CN" sz="2800" b="0" dirty="0" smtClean="0"/>
                    <a:t>CF-IDF</a:t>
                  </a:r>
                  <a14:m>
                    <m:oMath xmlns:m="http://schemas.openxmlformats.org/officeDocument/2006/math">
                      <m:d>
                        <m:dPr>
                          <m:ctrlPr>
                            <a:rPr lang="en-US" altLang="zh-CN" sz="2800" b="0" i="1" smtClean="0">
                              <a:latin typeface="Cambria Math"/>
                            </a:rPr>
                          </m:ctrlPr>
                        </m:dPr>
                        <m:e>
                          <m:r>
                            <a:rPr lang="en-US" altLang="zh-CN" sz="2800" b="0" i="1" smtClean="0">
                              <a:latin typeface="Cambria Math"/>
                            </a:rPr>
                            <m:t>𝑐</m:t>
                          </m:r>
                          <m:r>
                            <a:rPr lang="en-US" altLang="zh-CN" sz="2800" b="0" i="1" smtClean="0">
                              <a:latin typeface="Cambria Math"/>
                            </a:rPr>
                            <m:t>, </m:t>
                          </m:r>
                          <m:r>
                            <a:rPr lang="en-US" altLang="zh-CN" sz="2800" b="0" i="1" smtClean="0">
                              <a:latin typeface="Cambria Math"/>
                            </a:rPr>
                            <m:t>𝑑</m:t>
                          </m:r>
                        </m:e>
                      </m:d>
                      <m:r>
                        <a:rPr lang="en-US" altLang="zh-CN" sz="2800" b="0" i="1" smtClean="0">
                          <a:latin typeface="Cambria Math"/>
                        </a:rPr>
                        <m:t>=</m:t>
                      </m:r>
                      <m:r>
                        <a:rPr lang="en-US" altLang="zh-CN" sz="2800" b="0" i="1" smtClean="0">
                          <a:latin typeface="Cambria Math"/>
                        </a:rPr>
                        <m:t>𝐶𝐹</m:t>
                      </m:r>
                      <m:d>
                        <m:dPr>
                          <m:ctrlPr>
                            <a:rPr lang="en-US" altLang="zh-CN" sz="2800" b="0" i="1" smtClean="0">
                              <a:latin typeface="Cambria Math"/>
                            </a:rPr>
                          </m:ctrlPr>
                        </m:dPr>
                        <m:e>
                          <m:r>
                            <a:rPr lang="en-US" altLang="zh-CN" sz="2800" b="0" i="1" smtClean="0">
                              <a:latin typeface="Cambria Math"/>
                            </a:rPr>
                            <m:t>𝑐</m:t>
                          </m:r>
                          <m:r>
                            <a:rPr lang="en-US" altLang="zh-CN" sz="2800" b="0" i="1" smtClean="0">
                              <a:latin typeface="Cambria Math"/>
                            </a:rPr>
                            <m:t>, </m:t>
                          </m:r>
                          <m:r>
                            <a:rPr lang="en-US" altLang="zh-CN" sz="2800" b="0" i="1" smtClean="0">
                              <a:latin typeface="Cambria Math"/>
                            </a:rPr>
                            <m:t>𝑑</m:t>
                          </m:r>
                        </m:e>
                      </m:d>
                      <m:r>
                        <a:rPr lang="en-US" altLang="zh-CN" sz="2800" b="0" i="1" smtClean="0">
                          <a:latin typeface="Cambria Math"/>
                        </a:rPr>
                        <m:t>∗</m:t>
                      </m:r>
                      <m:func>
                        <m:funcPr>
                          <m:ctrlPr>
                            <a:rPr lang="en-US" altLang="zh-CN" sz="2800" b="0" i="1" smtClean="0">
                              <a:latin typeface="Cambria Math"/>
                            </a:rPr>
                          </m:ctrlPr>
                        </m:funcPr>
                        <m:fName>
                          <m:r>
                            <m:rPr>
                              <m:sty m:val="p"/>
                            </m:rPr>
                            <a:rPr lang="en-US" altLang="zh-CN" sz="2800" b="0" i="0" smtClean="0">
                              <a:latin typeface="Cambria Math"/>
                            </a:rPr>
                            <m:t>log</m:t>
                          </m:r>
                        </m:fName>
                        <m:e>
                          <m:f>
                            <m:fPr>
                              <m:ctrlPr>
                                <a:rPr lang="en-US" altLang="zh-CN" sz="2800" b="0" i="1" smtClean="0">
                                  <a:latin typeface="Cambria Math"/>
                                </a:rPr>
                              </m:ctrlPr>
                            </m:fPr>
                            <m:num>
                              <m:r>
                                <a:rPr lang="en-US" altLang="zh-CN" sz="2800" b="0" i="1" smtClean="0">
                                  <a:latin typeface="Cambria Math"/>
                                </a:rPr>
                                <m:t>𝑁</m:t>
                              </m:r>
                            </m:num>
                            <m:den>
                              <m:r>
                                <a:rPr lang="en-US" altLang="zh-CN" sz="2800" b="0" i="1" smtClean="0">
                                  <a:latin typeface="Cambria Math"/>
                                </a:rPr>
                                <m:t>𝐷𝐹</m:t>
                              </m:r>
                              <m:d>
                                <m:dPr>
                                  <m:ctrlPr>
                                    <a:rPr lang="en-US" altLang="zh-CN" sz="2800" b="0" i="1" smtClean="0">
                                      <a:latin typeface="Cambria Math"/>
                                    </a:rPr>
                                  </m:ctrlPr>
                                </m:dPr>
                                <m:e>
                                  <m:r>
                                    <a:rPr lang="en-US" altLang="zh-CN" sz="2800" b="0" i="1" smtClean="0">
                                      <a:latin typeface="Cambria Math"/>
                                    </a:rPr>
                                    <m:t>𝑐</m:t>
                                  </m:r>
                                </m:e>
                              </m:d>
                            </m:den>
                          </m:f>
                        </m:e>
                      </m:func>
                    </m:oMath>
                  </a14:m>
                  <a:endParaRPr lang="zh-CN" altLang="en-US" sz="2800" dirty="0"/>
                </a:p>
              </p:txBody>
            </p:sp>
          </mc:Choice>
          <mc:Fallback xmlns="">
            <p:sp>
              <p:nvSpPr>
                <p:cNvPr id="36" name="TextBox 7"/>
                <p:cNvSpPr txBox="1">
                  <a:spLocks noRot="1" noChangeAspect="1" noMove="1" noResize="1" noEditPoints="1" noAdjustHandles="1" noChangeArrowheads="1" noChangeShapeType="1" noTextEdit="1"/>
                </p:cNvSpPr>
                <p:nvPr/>
              </p:nvSpPr>
              <p:spPr>
                <a:xfrm>
                  <a:off x="2842292" y="29711277"/>
                  <a:ext cx="5276637" cy="748603"/>
                </a:xfrm>
                <a:prstGeom prst="rect">
                  <a:avLst/>
                </a:prstGeom>
                <a:blipFill rotWithShape="1">
                  <a:blip r:embed="rId8"/>
                  <a:stretch>
                    <a:fillRect l="-2309" b="-5738"/>
                  </a:stretch>
                </a:blipFill>
              </p:spPr>
              <p:txBody>
                <a:bodyPr/>
                <a:lstStyle/>
                <a:p>
                  <a:r>
                    <a:rPr lang="zh-CN" altLang="en-US">
                      <a:noFill/>
                    </a:rPr>
                    <a:t> </a:t>
                  </a:r>
                </a:p>
              </p:txBody>
            </p:sp>
          </mc:Fallback>
        </mc:AlternateContent>
        <p:grpSp>
          <p:nvGrpSpPr>
            <p:cNvPr id="37" name="组合 36"/>
            <p:cNvGrpSpPr/>
            <p:nvPr/>
          </p:nvGrpSpPr>
          <p:grpSpPr>
            <a:xfrm>
              <a:off x="3020020" y="29864365"/>
              <a:ext cx="3460899" cy="1502188"/>
              <a:chOff x="1517622" y="2843910"/>
              <a:chExt cx="3460899" cy="1502188"/>
            </a:xfrm>
          </p:grpSpPr>
          <p:sp>
            <p:nvSpPr>
              <p:cNvPr id="38" name="TextBox 8"/>
              <p:cNvSpPr txBox="1"/>
              <p:nvPr/>
            </p:nvSpPr>
            <p:spPr>
              <a:xfrm>
                <a:off x="1517622" y="3699767"/>
                <a:ext cx="2578921" cy="646331"/>
              </a:xfrm>
              <a:prstGeom prst="rect">
                <a:avLst/>
              </a:prstGeom>
              <a:noFill/>
            </p:spPr>
            <p:txBody>
              <a:bodyPr wrap="square" rtlCol="0">
                <a:spAutoFit/>
              </a:bodyPr>
              <a:lstStyle/>
              <a:p>
                <a:r>
                  <a:rPr lang="en-US" altLang="zh-CN" sz="1800" dirty="0" smtClean="0">
                    <a:latin typeface="Arial" panose="020B0604020202020204" pitchFamily="34" charset="0"/>
                    <a:cs typeface="Arial" panose="020B0604020202020204" pitchFamily="34" charset="0"/>
                  </a:rPr>
                  <a:t>Concept frequency of </a:t>
                </a:r>
                <a:r>
                  <a:rPr lang="en-US" altLang="zh-CN" sz="1800" i="1" dirty="0" smtClean="0">
                    <a:latin typeface="Arial" panose="020B0604020202020204" pitchFamily="34" charset="0"/>
                    <a:cs typeface="Arial" panose="020B0604020202020204" pitchFamily="34" charset="0"/>
                  </a:rPr>
                  <a:t>c</a:t>
                </a:r>
                <a:r>
                  <a:rPr lang="en-US" altLang="zh-CN" sz="1800" dirty="0" smtClean="0">
                    <a:latin typeface="Arial" panose="020B0604020202020204" pitchFamily="34" charset="0"/>
                    <a:cs typeface="Arial" panose="020B0604020202020204" pitchFamily="34" charset="0"/>
                  </a:rPr>
                  <a:t> in the context </a:t>
                </a:r>
                <a:r>
                  <a:rPr lang="en-US" altLang="zh-CN" sz="1800" i="1" dirty="0" smtClean="0">
                    <a:latin typeface="Arial" panose="020B0604020202020204" pitchFamily="34" charset="0"/>
                    <a:cs typeface="Arial" panose="020B0604020202020204" pitchFamily="34" charset="0"/>
                  </a:rPr>
                  <a:t>d</a:t>
                </a:r>
                <a:endParaRPr lang="zh-CN" altLang="en-US" sz="1800" i="1" dirty="0">
                  <a:latin typeface="Arial" panose="020B0604020202020204" pitchFamily="34" charset="0"/>
                  <a:cs typeface="Arial" panose="020B0604020202020204" pitchFamily="34" charset="0"/>
                </a:endParaRPr>
              </a:p>
            </p:txBody>
          </p:sp>
          <p:sp>
            <p:nvSpPr>
              <p:cNvPr id="39" name="矩形 38"/>
              <p:cNvSpPr/>
              <p:nvPr/>
            </p:nvSpPr>
            <p:spPr>
              <a:xfrm>
                <a:off x="3686890" y="2843910"/>
                <a:ext cx="1291631" cy="426547"/>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cxnSp>
            <p:nvCxnSpPr>
              <p:cNvPr id="40" name="肘形连接符 39"/>
              <p:cNvCxnSpPr>
                <a:stCxn id="39" idx="2"/>
                <a:endCxn id="38" idx="0"/>
              </p:cNvCxnSpPr>
              <p:nvPr/>
            </p:nvCxnSpPr>
            <p:spPr>
              <a:xfrm rot="5400000">
                <a:off x="3355240" y="2722301"/>
                <a:ext cx="429310" cy="1525623"/>
              </a:xfrm>
              <a:prstGeom prst="bentConnector3">
                <a:avLst>
                  <a:gd name="adj1" fmla="val 50000"/>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a:xfrm>
              <a:off x="6829468" y="30182110"/>
              <a:ext cx="3107836" cy="1345890"/>
              <a:chOff x="4743263" y="3060656"/>
              <a:chExt cx="3107836" cy="1345890"/>
            </a:xfrm>
          </p:grpSpPr>
          <p:sp>
            <p:nvSpPr>
              <p:cNvPr id="42" name="矩形 41"/>
              <p:cNvSpPr/>
              <p:nvPr/>
            </p:nvSpPr>
            <p:spPr>
              <a:xfrm>
                <a:off x="5183347" y="3060656"/>
                <a:ext cx="840797" cy="217607"/>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43" name="TextBox 15"/>
              <p:cNvSpPr txBox="1"/>
              <p:nvPr/>
            </p:nvSpPr>
            <p:spPr>
              <a:xfrm>
                <a:off x="4743263" y="3760215"/>
                <a:ext cx="3107836" cy="646331"/>
              </a:xfrm>
              <a:prstGeom prst="rect">
                <a:avLst/>
              </a:prstGeom>
              <a:noFill/>
            </p:spPr>
            <p:txBody>
              <a:bodyPr wrap="square" rtlCol="0">
                <a:spAutoFit/>
              </a:bodyPr>
              <a:lstStyle/>
              <a:p>
                <a:r>
                  <a:rPr lang="en-US" altLang="zh-CN" sz="1800" dirty="0" smtClean="0">
                    <a:latin typeface="Arial" panose="020B0604020202020204" pitchFamily="34" charset="0"/>
                    <a:cs typeface="Arial" panose="020B0604020202020204" pitchFamily="34" charset="0"/>
                  </a:rPr>
                  <a:t>Document frequency of </a:t>
                </a:r>
                <a:r>
                  <a:rPr lang="en-US" altLang="zh-CN" sz="1800" i="1" dirty="0" smtClean="0">
                    <a:latin typeface="Arial" panose="020B0604020202020204" pitchFamily="34" charset="0"/>
                    <a:cs typeface="Arial" panose="020B0604020202020204" pitchFamily="34" charset="0"/>
                  </a:rPr>
                  <a:t>c</a:t>
                </a:r>
                <a:r>
                  <a:rPr lang="en-US" altLang="zh-CN" sz="1800" dirty="0" smtClean="0">
                    <a:latin typeface="Arial" panose="020B0604020202020204" pitchFamily="34" charset="0"/>
                    <a:cs typeface="Arial" panose="020B0604020202020204" pitchFamily="34" charset="0"/>
                  </a:rPr>
                  <a:t> in the whole Wikipedia corpus</a:t>
                </a:r>
                <a:endParaRPr lang="zh-CN" altLang="en-US" sz="1800" i="1" dirty="0">
                  <a:latin typeface="Arial" panose="020B0604020202020204" pitchFamily="34" charset="0"/>
                  <a:cs typeface="Arial" panose="020B0604020202020204" pitchFamily="34" charset="0"/>
                </a:endParaRPr>
              </a:p>
            </p:txBody>
          </p:sp>
          <p:cxnSp>
            <p:nvCxnSpPr>
              <p:cNvPr id="44" name="肘形连接符 43"/>
              <p:cNvCxnSpPr>
                <a:stCxn id="42" idx="2"/>
                <a:endCxn id="43" idx="0"/>
              </p:cNvCxnSpPr>
              <p:nvPr/>
            </p:nvCxnSpPr>
            <p:spPr>
              <a:xfrm rot="16200000" flipH="1">
                <a:off x="5709487" y="3172521"/>
                <a:ext cx="481952" cy="693435"/>
              </a:xfrm>
              <a:prstGeom prst="bentConnector3">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45" name="组合 44"/>
            <p:cNvGrpSpPr/>
            <p:nvPr/>
          </p:nvGrpSpPr>
          <p:grpSpPr>
            <a:xfrm>
              <a:off x="7502806" y="29711278"/>
              <a:ext cx="2862058" cy="666480"/>
              <a:chOff x="5228110" y="2696005"/>
              <a:chExt cx="2862058" cy="666480"/>
            </a:xfrm>
          </p:grpSpPr>
          <p:sp>
            <p:nvSpPr>
              <p:cNvPr id="46" name="TextBox 18"/>
              <p:cNvSpPr txBox="1"/>
              <p:nvPr/>
            </p:nvSpPr>
            <p:spPr>
              <a:xfrm>
                <a:off x="6097820" y="2716154"/>
                <a:ext cx="1992348" cy="646331"/>
              </a:xfrm>
              <a:prstGeom prst="rect">
                <a:avLst/>
              </a:prstGeom>
              <a:noFill/>
            </p:spPr>
            <p:txBody>
              <a:bodyPr wrap="square" rtlCol="0">
                <a:spAutoFit/>
              </a:bodyPr>
              <a:lstStyle/>
              <a:p>
                <a:r>
                  <a:rPr lang="en-US" altLang="zh-CN" sz="1800" dirty="0" smtClean="0">
                    <a:latin typeface="Arial" panose="020B0604020202020204" pitchFamily="34" charset="0"/>
                    <a:cs typeface="Arial" panose="020B0604020202020204" pitchFamily="34" charset="0"/>
                  </a:rPr>
                  <a:t># of Wikipedia articles</a:t>
                </a:r>
                <a:endParaRPr lang="zh-CN" altLang="en-US" sz="1800" i="1" dirty="0">
                  <a:latin typeface="Arial" panose="020B0604020202020204" pitchFamily="34" charset="0"/>
                  <a:cs typeface="Arial" panose="020B0604020202020204" pitchFamily="34" charset="0"/>
                </a:endParaRPr>
              </a:p>
            </p:txBody>
          </p:sp>
          <p:sp>
            <p:nvSpPr>
              <p:cNvPr id="47" name="矩形 46"/>
              <p:cNvSpPr/>
              <p:nvPr/>
            </p:nvSpPr>
            <p:spPr>
              <a:xfrm>
                <a:off x="5228110" y="2696005"/>
                <a:ext cx="345379" cy="262960"/>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cxnSp>
            <p:nvCxnSpPr>
              <p:cNvPr id="48" name="直接箭头连接符 47"/>
              <p:cNvCxnSpPr>
                <a:stCxn id="47" idx="3"/>
                <a:endCxn id="46" idx="1"/>
              </p:cNvCxnSpPr>
              <p:nvPr/>
            </p:nvCxnSpPr>
            <p:spPr>
              <a:xfrm>
                <a:off x="5573489" y="2827485"/>
                <a:ext cx="524331" cy="211835"/>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55" name="TextBox 54"/>
          <p:cNvSpPr txBox="1"/>
          <p:nvPr/>
        </p:nvSpPr>
        <p:spPr>
          <a:xfrm>
            <a:off x="3993507" y="30387676"/>
            <a:ext cx="2467407" cy="523220"/>
          </a:xfrm>
          <a:prstGeom prst="rect">
            <a:avLst/>
          </a:prstGeom>
          <a:noFill/>
        </p:spPr>
        <p:txBody>
          <a:bodyPr wrap="none" rtlCol="0">
            <a:spAutoFit/>
          </a:bodyPr>
          <a:lstStyle/>
          <a:p>
            <a:r>
              <a:rPr lang="en-US" altLang="zh-CN" sz="2800" dirty="0" smtClean="0"/>
              <a:t>Figure 5. CF-IDF</a:t>
            </a:r>
            <a:endParaRPr lang="zh-CN" altLang="en-US" sz="2800" dirty="0"/>
          </a:p>
        </p:txBody>
      </p:sp>
      <p:sp>
        <p:nvSpPr>
          <p:cNvPr id="54" name="TextBox 53"/>
          <p:cNvSpPr txBox="1"/>
          <p:nvPr/>
        </p:nvSpPr>
        <p:spPr>
          <a:xfrm>
            <a:off x="9001200" y="28371452"/>
            <a:ext cx="4980434" cy="3046988"/>
          </a:xfrm>
          <a:prstGeom prst="rect">
            <a:avLst/>
          </a:prstGeom>
          <a:noFill/>
        </p:spPr>
        <p:txBody>
          <a:bodyPr wrap="square" rtlCol="0">
            <a:spAutoFit/>
          </a:bodyPr>
          <a:lstStyle/>
          <a:p>
            <a:pPr algn="just"/>
            <a:r>
              <a:rPr lang="en-US" altLang="zh-CN" sz="3200" dirty="0" smtClean="0"/>
              <a:t>(CF-IDF), which measures the importance of a concept to the image’s source page. The definition of CF-IDF is shown in Figure 5.</a:t>
            </a:r>
            <a:endParaRPr lang="zh-CN" altLang="en-US" sz="3200" dirty="0" smtClean="0"/>
          </a:p>
          <a:p>
            <a:endParaRPr lang="zh-CN" altLang="en-US" sz="3200" dirty="0"/>
          </a:p>
        </p:txBody>
      </p:sp>
      <p:graphicFrame>
        <p:nvGraphicFramePr>
          <p:cNvPr id="58" name="表格 57"/>
          <p:cNvGraphicFramePr>
            <a:graphicFrameLocks noGrp="1"/>
          </p:cNvGraphicFramePr>
          <p:nvPr>
            <p:extLst>
              <p:ext uri="{D42A27DB-BD31-4B8C-83A1-F6EECF244321}">
                <p14:modId xmlns:p14="http://schemas.microsoft.com/office/powerpoint/2010/main" val="2857911904"/>
              </p:ext>
            </p:extLst>
          </p:nvPr>
        </p:nvGraphicFramePr>
        <p:xfrm>
          <a:off x="14771652" y="20070027"/>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Tri-Stage Clustering</a:t>
                      </a:r>
                      <a:endParaRPr lang="zh-CN" altLang="en-US" sz="4000" b="1" dirty="0" smtClean="0">
                        <a:solidFill>
                          <a:schemeClr val="tx1">
                            <a:lumMod val="75000"/>
                            <a:lumOff val="25000"/>
                          </a:schemeClr>
                        </a:solidFill>
                      </a:endParaRPr>
                    </a:p>
                  </a:txBody>
                  <a:tcPr/>
                </a:tc>
              </a:tr>
            </a:tbl>
          </a:graphicData>
        </a:graphic>
      </p:graphicFrame>
      <p:sp>
        <p:nvSpPr>
          <p:cNvPr id="59" name="TextBox 58"/>
          <p:cNvSpPr txBox="1"/>
          <p:nvPr/>
        </p:nvSpPr>
        <p:spPr>
          <a:xfrm>
            <a:off x="14740012" y="20785583"/>
            <a:ext cx="12097344" cy="5016758"/>
          </a:xfrm>
          <a:prstGeom prst="rect">
            <a:avLst/>
          </a:prstGeom>
          <a:noFill/>
        </p:spPr>
        <p:txBody>
          <a:bodyPr wrap="square" rtlCol="0">
            <a:spAutoFit/>
          </a:bodyPr>
          <a:lstStyle/>
          <a:p>
            <a:pPr algn="just"/>
            <a:r>
              <a:rPr lang="en-US" altLang="zh-CN" sz="3200" dirty="0" smtClean="0"/>
              <a:t>Our clustering algorithm contains three stages, each stage takes the output of the previous stage as input to further merge the clusters. The three stages are:</a:t>
            </a:r>
          </a:p>
          <a:p>
            <a:pPr algn="just"/>
            <a:r>
              <a:rPr lang="en-US" altLang="zh-CN" sz="3200" b="1" dirty="0" smtClean="0"/>
              <a:t>Stage 1</a:t>
            </a:r>
            <a:r>
              <a:rPr lang="en-US" altLang="zh-CN" sz="3200" dirty="0" smtClean="0"/>
              <a:t>: Clustering on meta data to form moderate initial clusters.</a:t>
            </a:r>
          </a:p>
          <a:p>
            <a:pPr marL="1514475" indent="-1514475" algn="just"/>
            <a:r>
              <a:rPr lang="en-US" altLang="zh-CN" sz="3200" b="1" dirty="0" smtClean="0"/>
              <a:t>Stage 2</a:t>
            </a:r>
            <a:r>
              <a:rPr lang="en-US" altLang="zh-CN" sz="3200" dirty="0" smtClean="0"/>
              <a:t>: Clustering after expanding the cluster concept vectors by the  text context</a:t>
            </a:r>
          </a:p>
          <a:p>
            <a:pPr marL="1628775" indent="-1628775" algn="just"/>
            <a:r>
              <a:rPr lang="en-US" altLang="zh-CN" sz="3200" b="1" dirty="0" smtClean="0"/>
              <a:t>Stage 3</a:t>
            </a:r>
            <a:r>
              <a:rPr lang="en-US" altLang="zh-CN" sz="3200" dirty="0" smtClean="0"/>
              <a:t>: Clustering after expanding the cluster concept vectors using Wikipedia</a:t>
            </a:r>
          </a:p>
          <a:p>
            <a:pPr algn="just"/>
            <a:r>
              <a:rPr lang="en-US" altLang="zh-CN" sz="3200" dirty="0" smtClean="0"/>
              <a:t>An example is shown in Figure 6 to illustrate the process of merging clusters using tri-stage clustering algorithm.</a:t>
            </a:r>
          </a:p>
        </p:txBody>
      </p:sp>
      <p:graphicFrame>
        <p:nvGraphicFramePr>
          <p:cNvPr id="61" name="表格 60"/>
          <p:cNvGraphicFramePr>
            <a:graphicFrameLocks noGrp="1"/>
          </p:cNvGraphicFramePr>
          <p:nvPr>
            <p:extLst>
              <p:ext uri="{D42A27DB-BD31-4B8C-83A1-F6EECF244321}">
                <p14:modId xmlns:p14="http://schemas.microsoft.com/office/powerpoint/2010/main" val="151939318"/>
              </p:ext>
            </p:extLst>
          </p:nvPr>
        </p:nvGraphicFramePr>
        <p:xfrm>
          <a:off x="14740012" y="15573068"/>
          <a:ext cx="12075516" cy="701040"/>
        </p:xfrm>
        <a:graphic>
          <a:graphicData uri="http://schemas.openxmlformats.org/drawingml/2006/table">
            <a:tbl>
              <a:tblPr firstRow="1" bandRow="1">
                <a:tableStyleId>{5C22544A-7EE6-4342-B048-85BDC9FD1C3A}</a:tableStyleId>
              </a:tblPr>
              <a:tblGrid>
                <a:gridCol w="12075516"/>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Clustering with Cluster</a:t>
                      </a:r>
                      <a:r>
                        <a:rPr lang="en-US" altLang="zh-CN" sz="4000" baseline="0" dirty="0" smtClean="0"/>
                        <a:t> Conceptualization</a:t>
                      </a:r>
                      <a:endParaRPr lang="zh-CN" altLang="en-US" sz="4000" b="1" dirty="0" smtClean="0">
                        <a:solidFill>
                          <a:schemeClr val="tx1">
                            <a:lumMod val="75000"/>
                            <a:lumOff val="25000"/>
                          </a:schemeClr>
                        </a:solidFill>
                      </a:endParaRPr>
                    </a:p>
                  </a:txBody>
                  <a:tcPr/>
                </a:tc>
              </a:tr>
            </a:tbl>
          </a:graphicData>
        </a:graphic>
      </p:graphicFrame>
      <p:sp>
        <p:nvSpPr>
          <p:cNvPr id="62" name="TextBox 61"/>
          <p:cNvSpPr txBox="1"/>
          <p:nvPr/>
        </p:nvSpPr>
        <p:spPr>
          <a:xfrm>
            <a:off x="14761840" y="16360632"/>
            <a:ext cx="12097344" cy="3539430"/>
          </a:xfrm>
          <a:prstGeom prst="rect">
            <a:avLst/>
          </a:prstGeom>
          <a:noFill/>
        </p:spPr>
        <p:txBody>
          <a:bodyPr wrap="square" rtlCol="0">
            <a:spAutoFit/>
          </a:bodyPr>
          <a:lstStyle/>
          <a:p>
            <a:pPr algn="just"/>
            <a:r>
              <a:rPr lang="en-US" altLang="zh-CN" sz="3200" dirty="0" smtClean="0"/>
              <a:t>In hierarchical agglomerative clustering algorithm (HAC), the similarity between two clusters is computed using one of the four methods: single-link, complete-link, centroid and group average. To enable summarizing the semantics of clusters, we instead conceptualize the clusters using the images in them. Specifically, we sum up all the image concept vectors to get the concept representation of the cluster. We use cluster concept representation to compute cluster similarity.</a:t>
            </a:r>
          </a:p>
        </p:txBody>
      </p:sp>
      <p:pic>
        <p:nvPicPr>
          <p:cNvPr id="1036"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740013" y="25874231"/>
            <a:ext cx="8302748" cy="4638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1" name="TextBox 140"/>
          <p:cNvSpPr txBox="1"/>
          <p:nvPr/>
        </p:nvSpPr>
        <p:spPr>
          <a:xfrm>
            <a:off x="23042761" y="25802341"/>
            <a:ext cx="3816423" cy="4524315"/>
          </a:xfrm>
          <a:prstGeom prst="rect">
            <a:avLst/>
          </a:prstGeom>
          <a:noFill/>
        </p:spPr>
        <p:txBody>
          <a:bodyPr wrap="square" rtlCol="0">
            <a:spAutoFit/>
          </a:bodyPr>
          <a:lstStyle/>
          <a:p>
            <a:pPr algn="just"/>
            <a:r>
              <a:rPr lang="en-US" altLang="zh-CN" sz="3200" dirty="0" smtClean="0"/>
              <a:t>The red terms are the new concepts added to the concept vector. This example shows that two clusters may become similar after the concept vectors are enriched by more information.</a:t>
            </a:r>
          </a:p>
        </p:txBody>
      </p:sp>
      <p:sp>
        <p:nvSpPr>
          <p:cNvPr id="142" name="TextBox 141"/>
          <p:cNvSpPr txBox="1"/>
          <p:nvPr/>
        </p:nvSpPr>
        <p:spPr>
          <a:xfrm>
            <a:off x="16066226" y="30512528"/>
            <a:ext cx="6400470" cy="523220"/>
          </a:xfrm>
          <a:prstGeom prst="rect">
            <a:avLst/>
          </a:prstGeom>
          <a:noFill/>
        </p:spPr>
        <p:txBody>
          <a:bodyPr wrap="none" rtlCol="0">
            <a:spAutoFit/>
          </a:bodyPr>
          <a:lstStyle/>
          <a:p>
            <a:r>
              <a:rPr lang="en-US" altLang="zh-CN" sz="2800" dirty="0" smtClean="0"/>
              <a:t>Figure 6. An example of tri-stage clustering</a:t>
            </a:r>
            <a:endParaRPr lang="zh-CN" altLang="en-US" sz="2800" dirty="0"/>
          </a:p>
        </p:txBody>
      </p:sp>
      <p:graphicFrame>
        <p:nvGraphicFramePr>
          <p:cNvPr id="143" name="表格 142"/>
          <p:cNvGraphicFramePr>
            <a:graphicFrameLocks noGrp="1"/>
          </p:cNvGraphicFramePr>
          <p:nvPr>
            <p:extLst>
              <p:ext uri="{D42A27DB-BD31-4B8C-83A1-F6EECF244321}">
                <p14:modId xmlns:p14="http://schemas.microsoft.com/office/powerpoint/2010/main" val="1192893034"/>
              </p:ext>
            </p:extLst>
          </p:nvPr>
        </p:nvGraphicFramePr>
        <p:xfrm>
          <a:off x="1918034" y="31323780"/>
          <a:ext cx="12063600" cy="701040"/>
        </p:xfrm>
        <a:graphic>
          <a:graphicData uri="http://schemas.openxmlformats.org/drawingml/2006/table">
            <a:tbl>
              <a:tblPr firstRow="1" bandRow="1">
                <a:tableStyleId>{5C22544A-7EE6-4342-B048-85BDC9FD1C3A}</a:tableStyleId>
              </a:tblPr>
              <a:tblGrid>
                <a:gridCol w="12063600"/>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Accuracy Evaluation</a:t>
                      </a:r>
                      <a:endParaRPr lang="zh-CN" altLang="en-US" sz="4000" b="1" dirty="0" smtClean="0">
                        <a:solidFill>
                          <a:schemeClr val="tx1">
                            <a:lumMod val="75000"/>
                            <a:lumOff val="25000"/>
                          </a:schemeClr>
                        </a:solidFill>
                      </a:endParaRPr>
                    </a:p>
                  </a:txBody>
                  <a:tcPr/>
                </a:tc>
              </a:tr>
            </a:tbl>
          </a:graphicData>
        </a:graphic>
      </p:graphicFrame>
      <p:sp>
        <p:nvSpPr>
          <p:cNvPr id="144" name="TextBox 143"/>
          <p:cNvSpPr txBox="1"/>
          <p:nvPr/>
        </p:nvSpPr>
        <p:spPr>
          <a:xfrm>
            <a:off x="1884290" y="32039781"/>
            <a:ext cx="12097344" cy="8956298"/>
          </a:xfrm>
          <a:prstGeom prst="rect">
            <a:avLst/>
          </a:prstGeom>
          <a:noFill/>
        </p:spPr>
        <p:txBody>
          <a:bodyPr wrap="square" rtlCol="0">
            <a:spAutoFit/>
          </a:bodyPr>
          <a:lstStyle/>
          <a:p>
            <a:pPr algn="just"/>
            <a:r>
              <a:rPr lang="en-US" altLang="zh-CN" sz="3200" dirty="0" smtClean="0"/>
              <a:t>We evaluate our framework on 50 query terms, and 100 images returned by the search engine and use purity, F1 and NMI as metrics. </a:t>
            </a:r>
          </a:p>
          <a:p>
            <a:pPr algn="just"/>
            <a:r>
              <a:rPr lang="en-US" altLang="zh-CN" sz="3200" b="1" dirty="0" smtClean="0"/>
              <a:t>Key Components</a:t>
            </a:r>
            <a:r>
              <a:rPr lang="en-US" altLang="zh-CN" sz="3200" dirty="0" smtClean="0"/>
              <a:t>:</a:t>
            </a:r>
          </a:p>
          <a:p>
            <a:pPr algn="just"/>
            <a:endParaRPr lang="en-US" altLang="zh-CN" sz="3200" dirty="0"/>
          </a:p>
          <a:p>
            <a:pPr algn="just"/>
            <a:endParaRPr lang="en-US" altLang="zh-CN" sz="3200" dirty="0" smtClean="0"/>
          </a:p>
          <a:p>
            <a:pPr algn="just"/>
            <a:endParaRPr lang="en-US" altLang="zh-CN" sz="3200" dirty="0"/>
          </a:p>
          <a:p>
            <a:pPr algn="just"/>
            <a:endParaRPr lang="en-US" altLang="zh-CN" sz="3200" dirty="0" smtClean="0"/>
          </a:p>
          <a:p>
            <a:pPr algn="just"/>
            <a:endParaRPr lang="en-US" altLang="zh-CN" sz="3200" b="1" dirty="0" smtClean="0"/>
          </a:p>
          <a:p>
            <a:pPr algn="just"/>
            <a:r>
              <a:rPr lang="en-US" altLang="zh-CN" sz="3200" b="1" dirty="0" smtClean="0"/>
              <a:t>Peers</a:t>
            </a:r>
            <a:r>
              <a:rPr lang="en-US" altLang="zh-CN" sz="3200" dirty="0" smtClean="0"/>
              <a:t>:</a:t>
            </a:r>
          </a:p>
          <a:p>
            <a:pPr algn="just"/>
            <a:r>
              <a:rPr lang="en-US" altLang="zh-CN" sz="3200" dirty="0" smtClean="0"/>
              <a:t>We compare our framework to some existing methods and two baselines:</a:t>
            </a:r>
          </a:p>
          <a:p>
            <a:pPr marL="514350" indent="-514350" algn="just">
              <a:buFont typeface="+mj-lt"/>
              <a:buAutoNum type="arabicPeriod"/>
            </a:pPr>
            <a:r>
              <a:rPr lang="en-US" altLang="zh-CN" sz="3200" dirty="0" err="1" smtClean="0"/>
              <a:t>Cai</a:t>
            </a:r>
            <a:r>
              <a:rPr lang="en-US" altLang="zh-CN" sz="3200" dirty="0" smtClean="0"/>
              <a:t>[2]: based on visual blocks </a:t>
            </a:r>
          </a:p>
          <a:p>
            <a:pPr marL="533400" algn="just"/>
            <a:r>
              <a:rPr lang="en-US" altLang="zh-CN" sz="3200" dirty="0" smtClean="0"/>
              <a:t>detection to extract context. </a:t>
            </a:r>
          </a:p>
          <a:p>
            <a:pPr marL="514350" indent="-514350" algn="just">
              <a:buFont typeface="+mj-lt"/>
              <a:buAutoNum type="arabicPeriod" startAt="2"/>
            </a:pPr>
            <a:r>
              <a:rPr lang="en-US" altLang="zh-CN" sz="3200" dirty="0" smtClean="0"/>
              <a:t>MMCP[3]: hybrid framework</a:t>
            </a:r>
          </a:p>
          <a:p>
            <a:pPr marL="533400" algn="just"/>
            <a:r>
              <a:rPr lang="en-US" altLang="zh-CN" sz="3200" dirty="0" smtClean="0"/>
              <a:t>of visual feature and BOW</a:t>
            </a:r>
          </a:p>
          <a:p>
            <a:pPr marL="533400" algn="just"/>
            <a:r>
              <a:rPr lang="en-US" altLang="zh-CN" sz="3200" dirty="0" smtClean="0"/>
              <a:t>Representation. </a:t>
            </a:r>
          </a:p>
          <a:p>
            <a:pPr marL="514350" indent="-514350" algn="just">
              <a:buFont typeface="+mj-lt"/>
              <a:buAutoNum type="arabicPeriod" startAt="3"/>
            </a:pPr>
            <a:r>
              <a:rPr lang="en-US" altLang="zh-CN" sz="3200" dirty="0" smtClean="0"/>
              <a:t>BOW with HAC</a:t>
            </a:r>
          </a:p>
          <a:p>
            <a:pPr marL="514350" indent="-514350" algn="just">
              <a:buFont typeface="+mj-lt"/>
              <a:buAutoNum type="arabicPeriod" startAt="3"/>
            </a:pPr>
            <a:r>
              <a:rPr lang="en-US" altLang="zh-CN" sz="3200" dirty="0" smtClean="0"/>
              <a:t>LDA (topic model) with HAC</a:t>
            </a:r>
            <a:endParaRPr lang="zh-CN" altLang="en-US" sz="3200" dirty="0"/>
          </a:p>
        </p:txBody>
      </p:sp>
      <p:graphicFrame>
        <p:nvGraphicFramePr>
          <p:cNvPr id="145" name="表格 144"/>
          <p:cNvGraphicFramePr>
            <a:graphicFrameLocks noGrp="1"/>
          </p:cNvGraphicFramePr>
          <p:nvPr>
            <p:extLst>
              <p:ext uri="{D42A27DB-BD31-4B8C-83A1-F6EECF244321}">
                <p14:modId xmlns:p14="http://schemas.microsoft.com/office/powerpoint/2010/main" val="3043722556"/>
              </p:ext>
            </p:extLst>
          </p:nvPr>
        </p:nvGraphicFramePr>
        <p:xfrm>
          <a:off x="1884290" y="34132092"/>
          <a:ext cx="3689859" cy="1463040"/>
        </p:xfrm>
        <a:graphic>
          <a:graphicData uri="http://schemas.openxmlformats.org/drawingml/2006/table">
            <a:tbl>
              <a:tblPr firstRow="1" bandRow="1">
                <a:tableStyleId>{3B4B98B0-60AC-42C2-AFA5-B58CD77FA1E5}</a:tableStyleId>
              </a:tblPr>
              <a:tblGrid>
                <a:gridCol w="1596581"/>
                <a:gridCol w="803593"/>
                <a:gridCol w="643255"/>
                <a:gridCol w="646430"/>
              </a:tblGrid>
              <a:tr h="227283">
                <a:tc>
                  <a:txBody>
                    <a:bodyPr/>
                    <a:lstStyle/>
                    <a:p>
                      <a:r>
                        <a:rPr lang="en-US" altLang="zh-CN" sz="1800" dirty="0" smtClean="0"/>
                        <a:t>Context</a:t>
                      </a:r>
                      <a:endParaRPr lang="zh-CN" altLang="en-US" sz="1800" dirty="0"/>
                    </a:p>
                  </a:txBody>
                  <a:tcPr/>
                </a:tc>
                <a:tc>
                  <a:txBody>
                    <a:bodyPr/>
                    <a:lstStyle/>
                    <a:p>
                      <a:pPr algn="r"/>
                      <a:r>
                        <a:rPr lang="en-US" altLang="zh-CN" sz="1800" dirty="0" smtClean="0"/>
                        <a:t>Purity</a:t>
                      </a:r>
                      <a:endParaRPr lang="zh-CN" altLang="en-US" sz="1800" dirty="0"/>
                    </a:p>
                  </a:txBody>
                  <a:tcPr/>
                </a:tc>
                <a:tc>
                  <a:txBody>
                    <a:bodyPr/>
                    <a:lstStyle/>
                    <a:p>
                      <a:pPr algn="r"/>
                      <a:r>
                        <a:rPr lang="en-US" altLang="zh-CN" sz="1800" dirty="0" smtClean="0"/>
                        <a:t>F1</a:t>
                      </a:r>
                      <a:endParaRPr lang="zh-CN" altLang="en-US" sz="1800" dirty="0"/>
                    </a:p>
                  </a:txBody>
                  <a:tcPr/>
                </a:tc>
                <a:tc>
                  <a:txBody>
                    <a:bodyPr/>
                    <a:lstStyle/>
                    <a:p>
                      <a:pPr algn="r"/>
                      <a:r>
                        <a:rPr lang="en-US" altLang="zh-CN" sz="1800" dirty="0" smtClean="0"/>
                        <a:t>NMI</a:t>
                      </a:r>
                      <a:endParaRPr lang="zh-CN" altLang="en-US" sz="1800" dirty="0"/>
                    </a:p>
                  </a:txBody>
                  <a:tcPr/>
                </a:tc>
              </a:tr>
              <a:tr h="273357">
                <a:tc>
                  <a:txBody>
                    <a:bodyPr/>
                    <a:lstStyle/>
                    <a:p>
                      <a:r>
                        <a:rPr lang="en-US" altLang="zh-CN" sz="1800" dirty="0" smtClean="0"/>
                        <a:t>Whole page</a:t>
                      </a:r>
                      <a:endParaRPr lang="zh-CN" altLang="en-US" sz="1800" dirty="0"/>
                    </a:p>
                  </a:txBody>
                  <a:tcPr/>
                </a:tc>
                <a:tc>
                  <a:txBody>
                    <a:bodyPr/>
                    <a:lstStyle/>
                    <a:p>
                      <a:pPr algn="r"/>
                      <a:r>
                        <a:rPr lang="en-US" altLang="zh-CN" sz="1800" dirty="0" smtClean="0"/>
                        <a:t>0.71</a:t>
                      </a:r>
                      <a:endParaRPr lang="zh-CN" altLang="en-US" sz="1800" dirty="0"/>
                    </a:p>
                  </a:txBody>
                  <a:tcPr/>
                </a:tc>
                <a:tc>
                  <a:txBody>
                    <a:bodyPr/>
                    <a:lstStyle/>
                    <a:p>
                      <a:pPr algn="r"/>
                      <a:r>
                        <a:rPr lang="en-US" altLang="zh-CN" sz="1800" dirty="0" smtClean="0"/>
                        <a:t>0.78</a:t>
                      </a:r>
                      <a:endParaRPr lang="zh-CN" altLang="en-US" sz="1800" dirty="0"/>
                    </a:p>
                  </a:txBody>
                  <a:tcPr/>
                </a:tc>
                <a:tc>
                  <a:txBody>
                    <a:bodyPr/>
                    <a:lstStyle/>
                    <a:p>
                      <a:pPr algn="r"/>
                      <a:r>
                        <a:rPr lang="en-US" altLang="zh-CN" sz="1800" dirty="0" smtClean="0"/>
                        <a:t>0.35</a:t>
                      </a:r>
                      <a:endParaRPr lang="zh-CN" altLang="en-US" sz="1800" dirty="0"/>
                    </a:p>
                  </a:txBody>
                  <a:tcPr/>
                </a:tc>
              </a:tr>
              <a:tr h="298166">
                <a:tc>
                  <a:txBody>
                    <a:bodyPr/>
                    <a:lstStyle/>
                    <a:p>
                      <a:r>
                        <a:rPr lang="en-US" altLang="zh-CN" sz="1800" dirty="0" smtClean="0"/>
                        <a:t>Image</a:t>
                      </a:r>
                      <a:endParaRPr lang="zh-CN" altLang="en-US" sz="1800" dirty="0"/>
                    </a:p>
                  </a:txBody>
                  <a:tcPr/>
                </a:tc>
                <a:tc>
                  <a:txBody>
                    <a:bodyPr/>
                    <a:lstStyle/>
                    <a:p>
                      <a:pPr algn="r"/>
                      <a:r>
                        <a:rPr lang="en-US" altLang="zh-CN" sz="1800" b="1" dirty="0" smtClean="0"/>
                        <a:t>0.91</a:t>
                      </a:r>
                      <a:endParaRPr lang="zh-CN" altLang="en-US" sz="1800" b="1" dirty="0"/>
                    </a:p>
                  </a:txBody>
                  <a:tcPr/>
                </a:tc>
                <a:tc>
                  <a:txBody>
                    <a:bodyPr/>
                    <a:lstStyle/>
                    <a:p>
                      <a:pPr algn="r"/>
                      <a:r>
                        <a:rPr lang="en-US" altLang="zh-CN" sz="1800" dirty="0" smtClean="0"/>
                        <a:t>0.80</a:t>
                      </a:r>
                      <a:endParaRPr lang="zh-CN" altLang="en-US" sz="1800" dirty="0"/>
                    </a:p>
                  </a:txBody>
                  <a:tcPr/>
                </a:tc>
                <a:tc>
                  <a:txBody>
                    <a:bodyPr/>
                    <a:lstStyle/>
                    <a:p>
                      <a:pPr algn="r"/>
                      <a:r>
                        <a:rPr lang="en-US" altLang="zh-CN" sz="1800" dirty="0" smtClean="0"/>
                        <a:t>0.59</a:t>
                      </a:r>
                      <a:endParaRPr lang="zh-CN" altLang="en-US" sz="1800" dirty="0"/>
                    </a:p>
                  </a:txBody>
                  <a:tcPr/>
                </a:tc>
              </a:tr>
              <a:tr h="237915">
                <a:tc>
                  <a:txBody>
                    <a:bodyPr/>
                    <a:lstStyle/>
                    <a:p>
                      <a:r>
                        <a:rPr lang="en-US" altLang="zh-CN" sz="1800" dirty="0" smtClean="0"/>
                        <a:t>Image + Query</a:t>
                      </a:r>
                      <a:endParaRPr lang="zh-CN" altLang="en-US" sz="1800" dirty="0"/>
                    </a:p>
                  </a:txBody>
                  <a:tcPr/>
                </a:tc>
                <a:tc>
                  <a:txBody>
                    <a:bodyPr/>
                    <a:lstStyle/>
                    <a:p>
                      <a:pPr algn="r"/>
                      <a:r>
                        <a:rPr lang="en-US" altLang="zh-CN" sz="1800" dirty="0" smtClean="0"/>
                        <a:t>0.90</a:t>
                      </a:r>
                      <a:endParaRPr lang="zh-CN" altLang="en-US" sz="1800" b="0" dirty="0"/>
                    </a:p>
                  </a:txBody>
                  <a:tcPr/>
                </a:tc>
                <a:tc>
                  <a:txBody>
                    <a:bodyPr/>
                    <a:lstStyle/>
                    <a:p>
                      <a:pPr algn="r"/>
                      <a:r>
                        <a:rPr lang="en-US" altLang="zh-CN" sz="1800" b="1" dirty="0" smtClean="0"/>
                        <a:t>0.81</a:t>
                      </a:r>
                      <a:endParaRPr lang="zh-CN" altLang="en-US" sz="1800" b="1" dirty="0"/>
                    </a:p>
                  </a:txBody>
                  <a:tcPr/>
                </a:tc>
                <a:tc>
                  <a:txBody>
                    <a:bodyPr/>
                    <a:lstStyle/>
                    <a:p>
                      <a:pPr algn="r"/>
                      <a:r>
                        <a:rPr lang="en-US" altLang="zh-CN" sz="1800" b="1" dirty="0" smtClean="0"/>
                        <a:t>0.62</a:t>
                      </a:r>
                      <a:endParaRPr lang="zh-CN" altLang="en-US" sz="1800" b="1" dirty="0"/>
                    </a:p>
                  </a:txBody>
                  <a:tcPr/>
                </a:tc>
              </a:tr>
            </a:tbl>
          </a:graphicData>
        </a:graphic>
      </p:graphicFrame>
      <p:graphicFrame>
        <p:nvGraphicFramePr>
          <p:cNvPr id="146" name="表格 145"/>
          <p:cNvGraphicFramePr>
            <a:graphicFrameLocks noGrp="1"/>
          </p:cNvGraphicFramePr>
          <p:nvPr>
            <p:extLst>
              <p:ext uri="{D42A27DB-BD31-4B8C-83A1-F6EECF244321}">
                <p14:modId xmlns:p14="http://schemas.microsoft.com/office/powerpoint/2010/main" val="2979512515"/>
              </p:ext>
            </p:extLst>
          </p:nvPr>
        </p:nvGraphicFramePr>
        <p:xfrm>
          <a:off x="5688832" y="34132092"/>
          <a:ext cx="3775139" cy="1463040"/>
        </p:xfrm>
        <a:graphic>
          <a:graphicData uri="http://schemas.openxmlformats.org/drawingml/2006/table">
            <a:tbl>
              <a:tblPr firstRow="1" bandRow="1">
                <a:tableStyleId>{3B4B98B0-60AC-42C2-AFA5-B58CD77FA1E5}</a:tableStyleId>
              </a:tblPr>
              <a:tblGrid>
                <a:gridCol w="1681861"/>
                <a:gridCol w="803593"/>
                <a:gridCol w="643255"/>
                <a:gridCol w="646430"/>
              </a:tblGrid>
              <a:tr h="250335">
                <a:tc>
                  <a:txBody>
                    <a:bodyPr/>
                    <a:lstStyle/>
                    <a:p>
                      <a:r>
                        <a:rPr lang="en-US" altLang="zh-CN" sz="1800" dirty="0" smtClean="0"/>
                        <a:t>Representation</a:t>
                      </a:r>
                      <a:endParaRPr lang="zh-CN" altLang="en-US" sz="1800" dirty="0"/>
                    </a:p>
                  </a:txBody>
                  <a:tcPr/>
                </a:tc>
                <a:tc>
                  <a:txBody>
                    <a:bodyPr/>
                    <a:lstStyle/>
                    <a:p>
                      <a:pPr algn="r"/>
                      <a:r>
                        <a:rPr lang="en-US" altLang="zh-CN" sz="1800" dirty="0" smtClean="0"/>
                        <a:t>Purity</a:t>
                      </a:r>
                      <a:endParaRPr lang="zh-CN" altLang="en-US" sz="1800" dirty="0"/>
                    </a:p>
                  </a:txBody>
                  <a:tcPr/>
                </a:tc>
                <a:tc>
                  <a:txBody>
                    <a:bodyPr/>
                    <a:lstStyle/>
                    <a:p>
                      <a:pPr algn="r"/>
                      <a:r>
                        <a:rPr lang="en-US" altLang="zh-CN" sz="1800" dirty="0" smtClean="0"/>
                        <a:t>F1</a:t>
                      </a:r>
                      <a:endParaRPr lang="zh-CN" altLang="en-US" sz="1800" dirty="0"/>
                    </a:p>
                  </a:txBody>
                  <a:tcPr/>
                </a:tc>
                <a:tc>
                  <a:txBody>
                    <a:bodyPr/>
                    <a:lstStyle/>
                    <a:p>
                      <a:pPr algn="r"/>
                      <a:r>
                        <a:rPr lang="en-US" altLang="zh-CN" sz="1800" dirty="0" smtClean="0"/>
                        <a:t>NMI</a:t>
                      </a:r>
                      <a:endParaRPr lang="zh-CN" altLang="en-US" sz="1800" dirty="0"/>
                    </a:p>
                  </a:txBody>
                  <a:tcPr/>
                </a:tc>
              </a:tr>
              <a:tr h="221981">
                <a:tc>
                  <a:txBody>
                    <a:bodyPr/>
                    <a:lstStyle/>
                    <a:p>
                      <a:r>
                        <a:rPr lang="en-US" altLang="zh-CN" sz="1800" dirty="0" smtClean="0"/>
                        <a:t>Bag</a:t>
                      </a:r>
                      <a:r>
                        <a:rPr lang="en-US" altLang="zh-CN" sz="1800" baseline="0" dirty="0" smtClean="0"/>
                        <a:t> of words</a:t>
                      </a:r>
                      <a:endParaRPr lang="zh-CN" altLang="en-US" sz="1800" dirty="0"/>
                    </a:p>
                  </a:txBody>
                  <a:tcPr/>
                </a:tc>
                <a:tc>
                  <a:txBody>
                    <a:bodyPr/>
                    <a:lstStyle/>
                    <a:p>
                      <a:pPr algn="r"/>
                      <a:r>
                        <a:rPr lang="en-US" altLang="zh-CN" sz="1800" dirty="0" smtClean="0"/>
                        <a:t>0.92</a:t>
                      </a:r>
                      <a:endParaRPr lang="zh-CN" altLang="en-US" sz="1800" dirty="0"/>
                    </a:p>
                  </a:txBody>
                  <a:tcPr/>
                </a:tc>
                <a:tc>
                  <a:txBody>
                    <a:bodyPr/>
                    <a:lstStyle/>
                    <a:p>
                      <a:pPr algn="r"/>
                      <a:r>
                        <a:rPr lang="en-US" altLang="zh-CN" sz="1800" dirty="0" smtClean="0"/>
                        <a:t>0.54</a:t>
                      </a:r>
                      <a:endParaRPr lang="zh-CN" altLang="en-US" sz="1800" dirty="0"/>
                    </a:p>
                  </a:txBody>
                  <a:tcPr/>
                </a:tc>
                <a:tc>
                  <a:txBody>
                    <a:bodyPr/>
                    <a:lstStyle/>
                    <a:p>
                      <a:pPr algn="r"/>
                      <a:r>
                        <a:rPr lang="en-US" altLang="zh-CN" sz="1800" dirty="0" smtClean="0"/>
                        <a:t>0.48</a:t>
                      </a:r>
                      <a:endParaRPr lang="zh-CN" altLang="en-US" sz="1800" dirty="0"/>
                    </a:p>
                  </a:txBody>
                  <a:tcPr/>
                </a:tc>
              </a:tr>
              <a:tr h="225525">
                <a:tc>
                  <a:txBody>
                    <a:bodyPr/>
                    <a:lstStyle/>
                    <a:p>
                      <a:r>
                        <a:rPr lang="en-US" altLang="zh-CN" sz="1800" dirty="0" smtClean="0"/>
                        <a:t>Bag</a:t>
                      </a:r>
                      <a:r>
                        <a:rPr lang="en-US" altLang="zh-CN" sz="1800" baseline="0" dirty="0" smtClean="0"/>
                        <a:t> of phrases</a:t>
                      </a:r>
                      <a:endParaRPr lang="zh-CN" altLang="en-US" sz="1800" dirty="0"/>
                    </a:p>
                  </a:txBody>
                  <a:tcPr/>
                </a:tc>
                <a:tc>
                  <a:txBody>
                    <a:bodyPr/>
                    <a:lstStyle/>
                    <a:p>
                      <a:pPr algn="r"/>
                      <a:r>
                        <a:rPr lang="en-US" altLang="zh-CN" sz="1800" b="1" dirty="0" smtClean="0"/>
                        <a:t>0.94</a:t>
                      </a:r>
                      <a:endParaRPr lang="zh-CN" altLang="en-US" sz="1800" b="1" dirty="0"/>
                    </a:p>
                  </a:txBody>
                  <a:tcPr/>
                </a:tc>
                <a:tc>
                  <a:txBody>
                    <a:bodyPr/>
                    <a:lstStyle/>
                    <a:p>
                      <a:pPr algn="r"/>
                      <a:r>
                        <a:rPr lang="en-US" altLang="zh-CN" sz="1800" b="1" dirty="0" smtClean="0"/>
                        <a:t>0.62</a:t>
                      </a:r>
                      <a:endParaRPr lang="zh-CN" altLang="en-US" sz="1800" b="1" dirty="0"/>
                    </a:p>
                  </a:txBody>
                  <a:tcPr/>
                </a:tc>
                <a:tc>
                  <a:txBody>
                    <a:bodyPr/>
                    <a:lstStyle/>
                    <a:p>
                      <a:pPr algn="r"/>
                      <a:r>
                        <a:rPr lang="en-US" altLang="zh-CN" sz="1800" dirty="0" smtClean="0"/>
                        <a:t>0.50</a:t>
                      </a:r>
                      <a:endParaRPr lang="zh-CN" altLang="en-US" sz="1800" dirty="0"/>
                    </a:p>
                  </a:txBody>
                  <a:tcPr/>
                </a:tc>
              </a:tr>
              <a:tr h="197172">
                <a:tc>
                  <a:txBody>
                    <a:bodyPr/>
                    <a:lstStyle/>
                    <a:p>
                      <a:r>
                        <a:rPr lang="en-US" altLang="zh-CN" sz="1800" dirty="0" smtClean="0"/>
                        <a:t>Concept</a:t>
                      </a:r>
                      <a:r>
                        <a:rPr lang="en-US" altLang="zh-CN" sz="1800" baseline="0" dirty="0" smtClean="0"/>
                        <a:t> vector</a:t>
                      </a:r>
                      <a:endParaRPr lang="zh-CN" altLang="en-US" sz="1800" dirty="0"/>
                    </a:p>
                  </a:txBody>
                  <a:tcPr/>
                </a:tc>
                <a:tc>
                  <a:txBody>
                    <a:bodyPr/>
                    <a:lstStyle/>
                    <a:p>
                      <a:pPr algn="r"/>
                      <a:r>
                        <a:rPr lang="en-US" altLang="zh-CN" sz="1800" b="1" dirty="0" smtClean="0"/>
                        <a:t>0.94</a:t>
                      </a:r>
                      <a:endParaRPr lang="zh-CN" altLang="en-US" sz="1800" b="1" dirty="0"/>
                    </a:p>
                  </a:txBody>
                  <a:tcPr/>
                </a:tc>
                <a:tc>
                  <a:txBody>
                    <a:bodyPr/>
                    <a:lstStyle/>
                    <a:p>
                      <a:pPr algn="r"/>
                      <a:r>
                        <a:rPr lang="en-US" altLang="zh-CN" sz="1800" b="1" dirty="0" smtClean="0"/>
                        <a:t>0.62</a:t>
                      </a:r>
                      <a:endParaRPr lang="zh-CN" altLang="en-US" sz="1800" b="1" dirty="0"/>
                    </a:p>
                  </a:txBody>
                  <a:tcPr/>
                </a:tc>
                <a:tc>
                  <a:txBody>
                    <a:bodyPr/>
                    <a:lstStyle/>
                    <a:p>
                      <a:pPr algn="r"/>
                      <a:r>
                        <a:rPr lang="en-US" altLang="zh-CN" sz="1800" b="1" dirty="0" smtClean="0"/>
                        <a:t>0.55</a:t>
                      </a:r>
                      <a:endParaRPr lang="zh-CN" altLang="en-US" sz="1800" b="1" dirty="0"/>
                    </a:p>
                  </a:txBody>
                  <a:tcPr/>
                </a:tc>
              </a:tr>
            </a:tbl>
          </a:graphicData>
        </a:graphic>
      </p:graphicFrame>
      <p:graphicFrame>
        <p:nvGraphicFramePr>
          <p:cNvPr id="147" name="表格 146"/>
          <p:cNvGraphicFramePr>
            <a:graphicFrameLocks noGrp="1"/>
          </p:cNvGraphicFramePr>
          <p:nvPr>
            <p:extLst>
              <p:ext uri="{D42A27DB-BD31-4B8C-83A1-F6EECF244321}">
                <p14:modId xmlns:p14="http://schemas.microsoft.com/office/powerpoint/2010/main" val="3812289735"/>
              </p:ext>
            </p:extLst>
          </p:nvPr>
        </p:nvGraphicFramePr>
        <p:xfrm>
          <a:off x="9577264" y="34132092"/>
          <a:ext cx="4318698" cy="1828800"/>
        </p:xfrm>
        <a:graphic>
          <a:graphicData uri="http://schemas.openxmlformats.org/drawingml/2006/table">
            <a:tbl>
              <a:tblPr firstRow="1" bandRow="1">
                <a:tableStyleId>{3B4B98B0-60AC-42C2-AFA5-B58CD77FA1E5}</a:tableStyleId>
              </a:tblPr>
              <a:tblGrid>
                <a:gridCol w="1293241"/>
                <a:gridCol w="871855"/>
                <a:gridCol w="694055"/>
                <a:gridCol w="697230"/>
                <a:gridCol w="762317"/>
              </a:tblGrid>
              <a:tr h="229060">
                <a:tc>
                  <a:txBody>
                    <a:bodyPr/>
                    <a:lstStyle/>
                    <a:p>
                      <a:r>
                        <a:rPr lang="en-US" altLang="zh-CN" sz="1800" dirty="0" smtClean="0"/>
                        <a:t>Algorithm</a:t>
                      </a:r>
                      <a:endParaRPr lang="zh-CN" altLang="en-US" sz="1800" dirty="0"/>
                    </a:p>
                  </a:txBody>
                  <a:tcPr/>
                </a:tc>
                <a:tc>
                  <a:txBody>
                    <a:bodyPr/>
                    <a:lstStyle/>
                    <a:p>
                      <a:pPr algn="r"/>
                      <a:r>
                        <a:rPr lang="en-US" altLang="zh-CN" sz="1800" dirty="0" smtClean="0"/>
                        <a:t>Purity</a:t>
                      </a:r>
                      <a:endParaRPr lang="zh-CN" altLang="en-US" sz="1800" dirty="0"/>
                    </a:p>
                  </a:txBody>
                  <a:tcPr/>
                </a:tc>
                <a:tc>
                  <a:txBody>
                    <a:bodyPr/>
                    <a:lstStyle/>
                    <a:p>
                      <a:pPr algn="r"/>
                      <a:r>
                        <a:rPr lang="en-US" altLang="zh-CN" sz="1800" dirty="0" smtClean="0"/>
                        <a:t>F1</a:t>
                      </a:r>
                      <a:endParaRPr lang="zh-CN" altLang="en-US" sz="1800" dirty="0"/>
                    </a:p>
                  </a:txBody>
                  <a:tcPr/>
                </a:tc>
                <a:tc>
                  <a:txBody>
                    <a:bodyPr/>
                    <a:lstStyle/>
                    <a:p>
                      <a:pPr algn="r"/>
                      <a:r>
                        <a:rPr lang="en-US" altLang="zh-CN" sz="1800" dirty="0" smtClean="0"/>
                        <a:t>NMI</a:t>
                      </a:r>
                      <a:endParaRPr lang="zh-CN" altLang="en-US" sz="1800" dirty="0"/>
                    </a:p>
                  </a:txBody>
                  <a:tcPr/>
                </a:tc>
                <a:tc>
                  <a:txBody>
                    <a:bodyPr/>
                    <a:lstStyle/>
                    <a:p>
                      <a:pPr algn="r"/>
                      <a:r>
                        <a:rPr lang="en-US" altLang="zh-CN" sz="1800" dirty="0" smtClean="0"/>
                        <a:t>Time</a:t>
                      </a:r>
                      <a:endParaRPr lang="zh-CN" altLang="en-US" sz="1800" dirty="0"/>
                    </a:p>
                  </a:txBody>
                  <a:tcPr/>
                </a:tc>
              </a:tr>
              <a:tr h="232604">
                <a:tc>
                  <a:txBody>
                    <a:bodyPr/>
                    <a:lstStyle/>
                    <a:p>
                      <a:r>
                        <a:rPr lang="en-US" altLang="zh-CN" sz="1800" dirty="0" smtClean="0"/>
                        <a:t>AP</a:t>
                      </a:r>
                      <a:endParaRPr lang="zh-CN" altLang="en-US" sz="1800" dirty="0"/>
                    </a:p>
                  </a:txBody>
                  <a:tcPr/>
                </a:tc>
                <a:tc>
                  <a:txBody>
                    <a:bodyPr/>
                    <a:lstStyle/>
                    <a:p>
                      <a:pPr algn="r"/>
                      <a:r>
                        <a:rPr lang="en-US" altLang="zh-CN" sz="1800" dirty="0" smtClean="0"/>
                        <a:t>0.92</a:t>
                      </a:r>
                      <a:endParaRPr lang="zh-CN" altLang="en-US" sz="1800" dirty="0"/>
                    </a:p>
                  </a:txBody>
                  <a:tcPr/>
                </a:tc>
                <a:tc>
                  <a:txBody>
                    <a:bodyPr/>
                    <a:lstStyle/>
                    <a:p>
                      <a:pPr algn="r"/>
                      <a:r>
                        <a:rPr lang="en-US" altLang="zh-CN" sz="1800" dirty="0" smtClean="0"/>
                        <a:t>0.55</a:t>
                      </a:r>
                      <a:endParaRPr lang="zh-CN" altLang="en-US" sz="1800" dirty="0"/>
                    </a:p>
                  </a:txBody>
                  <a:tcPr/>
                </a:tc>
                <a:tc>
                  <a:txBody>
                    <a:bodyPr/>
                    <a:lstStyle/>
                    <a:p>
                      <a:pPr algn="r"/>
                      <a:r>
                        <a:rPr lang="en-US" altLang="zh-CN" sz="1800" dirty="0" smtClean="0"/>
                        <a:t>0.50</a:t>
                      </a:r>
                      <a:endParaRPr lang="zh-CN" altLang="en-US" sz="1800" dirty="0"/>
                    </a:p>
                  </a:txBody>
                  <a:tcPr/>
                </a:tc>
                <a:tc>
                  <a:txBody>
                    <a:bodyPr/>
                    <a:lstStyle/>
                    <a:p>
                      <a:pPr algn="r"/>
                      <a:r>
                        <a:rPr lang="en-US" altLang="zh-CN" sz="1800" dirty="0" smtClean="0"/>
                        <a:t>1.9 s</a:t>
                      </a:r>
                      <a:endParaRPr lang="zh-CN" altLang="en-US" sz="1800" dirty="0"/>
                    </a:p>
                  </a:txBody>
                  <a:tcPr/>
                </a:tc>
              </a:tr>
              <a:tr h="268046">
                <a:tc>
                  <a:txBody>
                    <a:bodyPr/>
                    <a:lstStyle/>
                    <a:p>
                      <a:r>
                        <a:rPr lang="en-US" altLang="zh-CN" sz="1800" dirty="0" smtClean="0"/>
                        <a:t>HAC</a:t>
                      </a:r>
                      <a:endParaRPr lang="zh-CN" altLang="en-US" sz="1800" dirty="0"/>
                    </a:p>
                  </a:txBody>
                  <a:tcPr/>
                </a:tc>
                <a:tc>
                  <a:txBody>
                    <a:bodyPr/>
                    <a:lstStyle/>
                    <a:p>
                      <a:pPr algn="r"/>
                      <a:r>
                        <a:rPr lang="en-US" altLang="zh-CN" sz="1800" b="1" dirty="0" smtClean="0"/>
                        <a:t>0.94</a:t>
                      </a:r>
                      <a:endParaRPr lang="zh-CN" altLang="en-US" sz="1800" b="1" dirty="0"/>
                    </a:p>
                  </a:txBody>
                  <a:tcPr/>
                </a:tc>
                <a:tc>
                  <a:txBody>
                    <a:bodyPr/>
                    <a:lstStyle/>
                    <a:p>
                      <a:pPr algn="r"/>
                      <a:r>
                        <a:rPr lang="en-US" altLang="zh-CN" sz="1800" dirty="0" smtClean="0"/>
                        <a:t>0.62</a:t>
                      </a:r>
                      <a:endParaRPr lang="zh-CN" altLang="en-US" sz="1800" dirty="0"/>
                    </a:p>
                  </a:txBody>
                  <a:tcPr/>
                </a:tc>
                <a:tc>
                  <a:txBody>
                    <a:bodyPr/>
                    <a:lstStyle/>
                    <a:p>
                      <a:pPr algn="r"/>
                      <a:r>
                        <a:rPr lang="en-US" altLang="zh-CN" sz="1800" dirty="0" smtClean="0"/>
                        <a:t>0.55</a:t>
                      </a:r>
                      <a:endParaRPr lang="zh-CN" altLang="en-US" sz="1800" dirty="0"/>
                    </a:p>
                  </a:txBody>
                  <a:tcPr/>
                </a:tc>
                <a:tc>
                  <a:txBody>
                    <a:bodyPr/>
                    <a:lstStyle/>
                    <a:p>
                      <a:pPr algn="r"/>
                      <a:r>
                        <a:rPr lang="en-US" altLang="zh-CN" sz="1800" dirty="0" smtClean="0"/>
                        <a:t>0.9 s</a:t>
                      </a:r>
                      <a:endParaRPr lang="zh-CN" altLang="en-US" sz="1800" dirty="0"/>
                    </a:p>
                  </a:txBody>
                  <a:tcPr/>
                </a:tc>
              </a:tr>
              <a:tr h="165265">
                <a:tc>
                  <a:txBody>
                    <a:bodyPr/>
                    <a:lstStyle/>
                    <a:p>
                      <a:r>
                        <a:rPr lang="en-US" altLang="zh-CN" sz="1800" dirty="0" smtClean="0"/>
                        <a:t>HAC_CC</a:t>
                      </a:r>
                      <a:endParaRPr lang="zh-CN" altLang="en-US" sz="1800" dirty="0"/>
                    </a:p>
                  </a:txBody>
                  <a:tcPr/>
                </a:tc>
                <a:tc>
                  <a:txBody>
                    <a:bodyPr/>
                    <a:lstStyle/>
                    <a:p>
                      <a:pPr algn="r"/>
                      <a:r>
                        <a:rPr lang="en-US" altLang="zh-CN" sz="1800" b="1" dirty="0" smtClean="0"/>
                        <a:t>0.94</a:t>
                      </a:r>
                      <a:endParaRPr lang="zh-CN" altLang="en-US" sz="1800" b="1" dirty="0"/>
                    </a:p>
                  </a:txBody>
                  <a:tcPr/>
                </a:tc>
                <a:tc>
                  <a:txBody>
                    <a:bodyPr/>
                    <a:lstStyle/>
                    <a:p>
                      <a:pPr algn="r"/>
                      <a:r>
                        <a:rPr lang="en-US" altLang="zh-CN" sz="1800" dirty="0" smtClean="0"/>
                        <a:t>0.76</a:t>
                      </a:r>
                      <a:endParaRPr lang="zh-CN" altLang="en-US" sz="1800" dirty="0"/>
                    </a:p>
                  </a:txBody>
                  <a:tcPr/>
                </a:tc>
                <a:tc>
                  <a:txBody>
                    <a:bodyPr/>
                    <a:lstStyle/>
                    <a:p>
                      <a:pPr algn="r"/>
                      <a:r>
                        <a:rPr lang="en-US" altLang="zh-CN" sz="1800" dirty="0" smtClean="0"/>
                        <a:t>0.59</a:t>
                      </a:r>
                      <a:endParaRPr lang="zh-CN" altLang="en-US" sz="1800" dirty="0"/>
                    </a:p>
                  </a:txBody>
                  <a:tcPr/>
                </a:tc>
                <a:tc>
                  <a:txBody>
                    <a:bodyPr/>
                    <a:lstStyle/>
                    <a:p>
                      <a:pPr algn="r"/>
                      <a:r>
                        <a:rPr lang="en-US" altLang="zh-CN" sz="1800" dirty="0" smtClean="0"/>
                        <a:t>0.7 s</a:t>
                      </a:r>
                      <a:endParaRPr lang="zh-CN" altLang="en-US" sz="1800" dirty="0"/>
                    </a:p>
                  </a:txBody>
                  <a:tcPr/>
                </a:tc>
              </a:tr>
              <a:tr h="243237">
                <a:tc>
                  <a:txBody>
                    <a:bodyPr/>
                    <a:lstStyle/>
                    <a:p>
                      <a:r>
                        <a:rPr lang="en-US" altLang="zh-CN" sz="1800" dirty="0" smtClean="0"/>
                        <a:t>TSC</a:t>
                      </a:r>
                      <a:endParaRPr lang="zh-CN" altLang="en-US" sz="1800" dirty="0"/>
                    </a:p>
                  </a:txBody>
                  <a:tcPr/>
                </a:tc>
                <a:tc>
                  <a:txBody>
                    <a:bodyPr/>
                    <a:lstStyle/>
                    <a:p>
                      <a:pPr algn="r"/>
                      <a:r>
                        <a:rPr lang="en-US" altLang="zh-CN" sz="1800" dirty="0" smtClean="0"/>
                        <a:t>0.90</a:t>
                      </a:r>
                      <a:endParaRPr lang="zh-CN" altLang="en-US" sz="1800" dirty="0"/>
                    </a:p>
                  </a:txBody>
                  <a:tcPr/>
                </a:tc>
                <a:tc>
                  <a:txBody>
                    <a:bodyPr/>
                    <a:lstStyle/>
                    <a:p>
                      <a:pPr algn="r"/>
                      <a:r>
                        <a:rPr lang="en-US" altLang="zh-CN" sz="1800" b="1" dirty="0" smtClean="0"/>
                        <a:t>0.81</a:t>
                      </a:r>
                      <a:endParaRPr lang="zh-CN" altLang="en-US" sz="1800" b="1" dirty="0"/>
                    </a:p>
                  </a:txBody>
                  <a:tcPr/>
                </a:tc>
                <a:tc>
                  <a:txBody>
                    <a:bodyPr/>
                    <a:lstStyle/>
                    <a:p>
                      <a:pPr algn="r"/>
                      <a:r>
                        <a:rPr lang="en-US" altLang="zh-CN" sz="1800" b="1" dirty="0" smtClean="0"/>
                        <a:t>0.62</a:t>
                      </a:r>
                      <a:endParaRPr lang="zh-CN" altLang="en-US" sz="1800" b="1" dirty="0"/>
                    </a:p>
                  </a:txBody>
                  <a:tcPr/>
                </a:tc>
                <a:tc>
                  <a:txBody>
                    <a:bodyPr/>
                    <a:lstStyle/>
                    <a:p>
                      <a:pPr algn="r"/>
                      <a:r>
                        <a:rPr lang="en-US" altLang="zh-CN" sz="1800" dirty="0" smtClean="0"/>
                        <a:t>1.1 s</a:t>
                      </a:r>
                      <a:endParaRPr lang="zh-CN" altLang="en-US" sz="1800" dirty="0"/>
                    </a:p>
                  </a:txBody>
                  <a:tcPr/>
                </a:tc>
              </a:tr>
            </a:tbl>
          </a:graphicData>
        </a:graphic>
      </p:graphicFrame>
      <p:sp>
        <p:nvSpPr>
          <p:cNvPr id="1037" name="TextBox 1036"/>
          <p:cNvSpPr txBox="1"/>
          <p:nvPr/>
        </p:nvSpPr>
        <p:spPr>
          <a:xfrm>
            <a:off x="2736504" y="33700044"/>
            <a:ext cx="2078902" cy="400110"/>
          </a:xfrm>
          <a:prstGeom prst="rect">
            <a:avLst/>
          </a:prstGeom>
          <a:noFill/>
        </p:spPr>
        <p:txBody>
          <a:bodyPr wrap="none" rtlCol="0">
            <a:spAutoFit/>
          </a:bodyPr>
          <a:lstStyle/>
          <a:p>
            <a:r>
              <a:rPr lang="en-US" altLang="zh-CN" sz="2000" dirty="0" smtClean="0"/>
              <a:t>Different Contexts</a:t>
            </a:r>
            <a:endParaRPr lang="zh-CN" altLang="en-US" sz="2000" dirty="0"/>
          </a:p>
        </p:txBody>
      </p:sp>
      <p:sp>
        <p:nvSpPr>
          <p:cNvPr id="150" name="TextBox 149"/>
          <p:cNvSpPr txBox="1"/>
          <p:nvPr/>
        </p:nvSpPr>
        <p:spPr>
          <a:xfrm>
            <a:off x="6192888" y="33700044"/>
            <a:ext cx="2863284" cy="400110"/>
          </a:xfrm>
          <a:prstGeom prst="rect">
            <a:avLst/>
          </a:prstGeom>
          <a:noFill/>
        </p:spPr>
        <p:txBody>
          <a:bodyPr wrap="none" rtlCol="0">
            <a:spAutoFit/>
          </a:bodyPr>
          <a:lstStyle/>
          <a:p>
            <a:r>
              <a:rPr lang="en-US" altLang="zh-CN" sz="2000" dirty="0" smtClean="0"/>
              <a:t>Different Representations</a:t>
            </a:r>
            <a:endParaRPr lang="zh-CN" altLang="en-US" sz="2000" dirty="0"/>
          </a:p>
        </p:txBody>
      </p:sp>
      <p:sp>
        <p:nvSpPr>
          <p:cNvPr id="151" name="TextBox 150"/>
          <p:cNvSpPr txBox="1"/>
          <p:nvPr/>
        </p:nvSpPr>
        <p:spPr>
          <a:xfrm>
            <a:off x="10087531" y="33700044"/>
            <a:ext cx="3408690" cy="400110"/>
          </a:xfrm>
          <a:prstGeom prst="rect">
            <a:avLst/>
          </a:prstGeom>
          <a:noFill/>
        </p:spPr>
        <p:txBody>
          <a:bodyPr wrap="none" rtlCol="0">
            <a:spAutoFit/>
          </a:bodyPr>
          <a:lstStyle/>
          <a:p>
            <a:r>
              <a:rPr lang="en-US" altLang="zh-CN" sz="2000" dirty="0" smtClean="0"/>
              <a:t>Different Clustering Algorithms</a:t>
            </a:r>
            <a:endParaRPr lang="zh-CN" altLang="en-US" sz="2000" dirty="0"/>
          </a:p>
        </p:txBody>
      </p:sp>
      <p:graphicFrame>
        <p:nvGraphicFramePr>
          <p:cNvPr id="154" name="表格 153"/>
          <p:cNvGraphicFramePr>
            <a:graphicFrameLocks noGrp="1"/>
          </p:cNvGraphicFramePr>
          <p:nvPr>
            <p:extLst>
              <p:ext uri="{D42A27DB-BD31-4B8C-83A1-F6EECF244321}">
                <p14:modId xmlns:p14="http://schemas.microsoft.com/office/powerpoint/2010/main" val="3143388844"/>
              </p:ext>
            </p:extLst>
          </p:nvPr>
        </p:nvGraphicFramePr>
        <p:xfrm>
          <a:off x="7849072" y="38164540"/>
          <a:ext cx="5774880" cy="1584960"/>
        </p:xfrm>
        <a:graphic>
          <a:graphicData uri="http://schemas.openxmlformats.org/drawingml/2006/table">
            <a:tbl>
              <a:tblPr firstRow="1" bandRow="1">
                <a:tableStyleId>{3B4B98B0-60AC-42C2-AFA5-B58CD77FA1E5}</a:tableStyleId>
              </a:tblPr>
              <a:tblGrid>
                <a:gridCol w="852805"/>
                <a:gridCol w="689292"/>
                <a:gridCol w="954405"/>
                <a:gridCol w="1354709"/>
                <a:gridCol w="1229614"/>
                <a:gridCol w="694055"/>
              </a:tblGrid>
              <a:tr h="370840">
                <a:tc>
                  <a:txBody>
                    <a:bodyPr/>
                    <a:lstStyle/>
                    <a:p>
                      <a:endParaRPr lang="zh-CN" altLang="en-US" sz="2000" dirty="0"/>
                    </a:p>
                  </a:txBody>
                  <a:tcPr/>
                </a:tc>
                <a:tc>
                  <a:txBody>
                    <a:bodyPr/>
                    <a:lstStyle/>
                    <a:p>
                      <a:pPr algn="r"/>
                      <a:r>
                        <a:rPr lang="en-US" altLang="zh-CN" sz="2000" dirty="0" err="1" smtClean="0"/>
                        <a:t>Cai</a:t>
                      </a:r>
                      <a:endParaRPr lang="zh-CN" altLang="en-US" sz="2000" dirty="0"/>
                    </a:p>
                  </a:txBody>
                  <a:tcPr/>
                </a:tc>
                <a:tc>
                  <a:txBody>
                    <a:bodyPr/>
                    <a:lstStyle/>
                    <a:p>
                      <a:pPr algn="r"/>
                      <a:r>
                        <a:rPr lang="en-US" altLang="zh-CN" sz="2000" dirty="0" smtClean="0"/>
                        <a:t>MMCP</a:t>
                      </a:r>
                      <a:endParaRPr lang="zh-CN" altLang="en-US" sz="2000" dirty="0"/>
                    </a:p>
                  </a:txBody>
                  <a:tcPr/>
                </a:tc>
                <a:tc>
                  <a:txBody>
                    <a:bodyPr/>
                    <a:lstStyle/>
                    <a:p>
                      <a:pPr algn="r"/>
                      <a:r>
                        <a:rPr lang="en-US" altLang="zh-CN" sz="2000" dirty="0" smtClean="0"/>
                        <a:t>BOW+HAC</a:t>
                      </a:r>
                      <a:endParaRPr lang="zh-CN" altLang="en-US" sz="2000" dirty="0"/>
                    </a:p>
                  </a:txBody>
                  <a:tcPr/>
                </a:tc>
                <a:tc>
                  <a:txBody>
                    <a:bodyPr/>
                    <a:lstStyle/>
                    <a:p>
                      <a:pPr algn="r"/>
                      <a:r>
                        <a:rPr lang="en-US" altLang="zh-CN" sz="2000" dirty="0" smtClean="0"/>
                        <a:t>LDA+HAC</a:t>
                      </a:r>
                      <a:endParaRPr lang="zh-CN" altLang="en-US" sz="2000" dirty="0"/>
                    </a:p>
                  </a:txBody>
                  <a:tcPr/>
                </a:tc>
                <a:tc>
                  <a:txBody>
                    <a:bodyPr/>
                    <a:lstStyle/>
                    <a:p>
                      <a:pPr algn="r"/>
                      <a:r>
                        <a:rPr lang="en-US" altLang="zh-CN" sz="2000" dirty="0" smtClean="0"/>
                        <a:t>TSC</a:t>
                      </a:r>
                      <a:endParaRPr lang="zh-CN" altLang="en-US" sz="2000" dirty="0"/>
                    </a:p>
                  </a:txBody>
                  <a:tcPr/>
                </a:tc>
              </a:tr>
              <a:tr h="370840">
                <a:tc>
                  <a:txBody>
                    <a:bodyPr/>
                    <a:lstStyle/>
                    <a:p>
                      <a:r>
                        <a:rPr lang="en-US" altLang="zh-CN" sz="2000" dirty="0" smtClean="0"/>
                        <a:t>Purity</a:t>
                      </a:r>
                      <a:endParaRPr lang="zh-CN" altLang="en-US" sz="2000" dirty="0"/>
                    </a:p>
                  </a:txBody>
                  <a:tcPr/>
                </a:tc>
                <a:tc>
                  <a:txBody>
                    <a:bodyPr/>
                    <a:lstStyle/>
                    <a:p>
                      <a:pPr algn="r"/>
                      <a:r>
                        <a:rPr lang="en-US" altLang="zh-CN" sz="2000" dirty="0" smtClean="0"/>
                        <a:t>0.60</a:t>
                      </a:r>
                      <a:endParaRPr lang="zh-CN" altLang="en-US" sz="2000" dirty="0"/>
                    </a:p>
                  </a:txBody>
                  <a:tcPr/>
                </a:tc>
                <a:tc>
                  <a:txBody>
                    <a:bodyPr/>
                    <a:lstStyle/>
                    <a:p>
                      <a:pPr algn="r"/>
                      <a:r>
                        <a:rPr lang="en-US" altLang="zh-CN" sz="2000" dirty="0" smtClean="0"/>
                        <a:t>0.74</a:t>
                      </a:r>
                      <a:endParaRPr lang="zh-CN" altLang="en-US" sz="2000" dirty="0"/>
                    </a:p>
                  </a:txBody>
                  <a:tcPr/>
                </a:tc>
                <a:tc>
                  <a:txBody>
                    <a:bodyPr/>
                    <a:lstStyle/>
                    <a:p>
                      <a:pPr algn="r"/>
                      <a:r>
                        <a:rPr lang="en-US" altLang="zh-CN" sz="2000" b="1" dirty="0" smtClean="0"/>
                        <a:t>0.92</a:t>
                      </a:r>
                      <a:endParaRPr lang="zh-CN" altLang="en-US" sz="2000" b="1" dirty="0"/>
                    </a:p>
                  </a:txBody>
                  <a:tcPr/>
                </a:tc>
                <a:tc>
                  <a:txBody>
                    <a:bodyPr/>
                    <a:lstStyle/>
                    <a:p>
                      <a:pPr algn="r"/>
                      <a:r>
                        <a:rPr lang="en-US" altLang="zh-CN" sz="2000" dirty="0" smtClean="0"/>
                        <a:t>0.88</a:t>
                      </a:r>
                      <a:endParaRPr lang="zh-CN" altLang="en-US" sz="2000" b="0" dirty="0"/>
                    </a:p>
                  </a:txBody>
                  <a:tcPr/>
                </a:tc>
                <a:tc>
                  <a:txBody>
                    <a:bodyPr/>
                    <a:lstStyle/>
                    <a:p>
                      <a:pPr algn="r"/>
                      <a:r>
                        <a:rPr lang="en-US" altLang="zh-CN" sz="2000" b="0" dirty="0" smtClean="0"/>
                        <a:t>0.90</a:t>
                      </a:r>
                      <a:endParaRPr lang="zh-CN" altLang="en-US" sz="2000" b="0" dirty="0"/>
                    </a:p>
                  </a:txBody>
                  <a:tcPr/>
                </a:tc>
              </a:tr>
              <a:tr h="370840">
                <a:tc>
                  <a:txBody>
                    <a:bodyPr/>
                    <a:lstStyle/>
                    <a:p>
                      <a:r>
                        <a:rPr lang="en-US" altLang="zh-CN" sz="2000" dirty="0" smtClean="0"/>
                        <a:t>F1</a:t>
                      </a:r>
                      <a:endParaRPr lang="zh-CN" altLang="en-US" sz="2000" dirty="0"/>
                    </a:p>
                  </a:txBody>
                  <a:tcPr/>
                </a:tc>
                <a:tc>
                  <a:txBody>
                    <a:bodyPr/>
                    <a:lstStyle/>
                    <a:p>
                      <a:pPr algn="r"/>
                      <a:r>
                        <a:rPr lang="en-US" altLang="zh-CN" sz="2000" dirty="0" smtClean="0"/>
                        <a:t>0.71</a:t>
                      </a:r>
                      <a:endParaRPr lang="zh-CN" altLang="en-US" sz="2000" dirty="0"/>
                    </a:p>
                  </a:txBody>
                  <a:tcPr/>
                </a:tc>
                <a:tc>
                  <a:txBody>
                    <a:bodyPr/>
                    <a:lstStyle/>
                    <a:p>
                      <a:pPr algn="r"/>
                      <a:r>
                        <a:rPr lang="en-US" altLang="zh-CN" sz="2000" dirty="0" smtClean="0"/>
                        <a:t>0.58</a:t>
                      </a:r>
                      <a:endParaRPr lang="zh-CN" altLang="en-US" sz="2000" dirty="0"/>
                    </a:p>
                  </a:txBody>
                  <a:tcPr/>
                </a:tc>
                <a:tc>
                  <a:txBody>
                    <a:bodyPr/>
                    <a:lstStyle/>
                    <a:p>
                      <a:pPr algn="r"/>
                      <a:r>
                        <a:rPr lang="en-US" altLang="zh-CN" sz="2000" dirty="0" smtClean="0"/>
                        <a:t>0.54</a:t>
                      </a:r>
                      <a:endParaRPr lang="zh-CN" altLang="en-US" sz="2000" dirty="0"/>
                    </a:p>
                  </a:txBody>
                  <a:tcPr/>
                </a:tc>
                <a:tc>
                  <a:txBody>
                    <a:bodyPr/>
                    <a:lstStyle/>
                    <a:p>
                      <a:pPr algn="r"/>
                      <a:r>
                        <a:rPr lang="en-US" altLang="zh-CN" sz="2000" dirty="0" smtClean="0"/>
                        <a:t>0.60</a:t>
                      </a:r>
                      <a:endParaRPr lang="zh-CN" altLang="en-US" sz="2000" dirty="0"/>
                    </a:p>
                  </a:txBody>
                  <a:tcPr/>
                </a:tc>
                <a:tc>
                  <a:txBody>
                    <a:bodyPr/>
                    <a:lstStyle/>
                    <a:p>
                      <a:pPr algn="r"/>
                      <a:r>
                        <a:rPr lang="en-US" altLang="zh-CN" sz="2000" b="1" dirty="0" smtClean="0"/>
                        <a:t>0.81</a:t>
                      </a:r>
                      <a:endParaRPr lang="zh-CN" altLang="en-US" sz="2000" b="1" dirty="0"/>
                    </a:p>
                  </a:txBody>
                  <a:tcPr/>
                </a:tc>
              </a:tr>
              <a:tr h="370840">
                <a:tc>
                  <a:txBody>
                    <a:bodyPr/>
                    <a:lstStyle/>
                    <a:p>
                      <a:r>
                        <a:rPr lang="en-US" altLang="zh-CN" sz="2000" dirty="0" smtClean="0"/>
                        <a:t>NMI</a:t>
                      </a:r>
                      <a:endParaRPr lang="zh-CN" altLang="en-US" sz="2000" dirty="0"/>
                    </a:p>
                  </a:txBody>
                  <a:tcPr/>
                </a:tc>
                <a:tc>
                  <a:txBody>
                    <a:bodyPr/>
                    <a:lstStyle/>
                    <a:p>
                      <a:pPr algn="r"/>
                      <a:r>
                        <a:rPr lang="en-US" altLang="zh-CN" sz="2000" dirty="0" smtClean="0"/>
                        <a:t>0.10</a:t>
                      </a:r>
                      <a:endParaRPr lang="zh-CN" altLang="en-US" sz="2000" dirty="0"/>
                    </a:p>
                  </a:txBody>
                  <a:tcPr/>
                </a:tc>
                <a:tc>
                  <a:txBody>
                    <a:bodyPr/>
                    <a:lstStyle/>
                    <a:p>
                      <a:pPr algn="r"/>
                      <a:r>
                        <a:rPr lang="en-US" altLang="zh-CN" sz="2000" dirty="0" smtClean="0"/>
                        <a:t>0.34</a:t>
                      </a:r>
                      <a:endParaRPr lang="zh-CN" altLang="en-US" sz="2000" dirty="0"/>
                    </a:p>
                  </a:txBody>
                  <a:tcPr/>
                </a:tc>
                <a:tc>
                  <a:txBody>
                    <a:bodyPr/>
                    <a:lstStyle/>
                    <a:p>
                      <a:pPr algn="r"/>
                      <a:r>
                        <a:rPr lang="en-US" altLang="zh-CN" sz="2000" dirty="0" smtClean="0"/>
                        <a:t>0.48</a:t>
                      </a:r>
                      <a:endParaRPr lang="zh-CN" altLang="en-US" sz="2000" dirty="0"/>
                    </a:p>
                  </a:txBody>
                  <a:tcPr/>
                </a:tc>
                <a:tc>
                  <a:txBody>
                    <a:bodyPr/>
                    <a:lstStyle/>
                    <a:p>
                      <a:pPr algn="r"/>
                      <a:r>
                        <a:rPr lang="en-US" altLang="zh-CN" sz="2000" dirty="0" smtClean="0"/>
                        <a:t>0.44</a:t>
                      </a:r>
                      <a:endParaRPr lang="zh-CN" altLang="en-US" sz="2000" dirty="0"/>
                    </a:p>
                  </a:txBody>
                  <a:tcPr/>
                </a:tc>
                <a:tc>
                  <a:txBody>
                    <a:bodyPr/>
                    <a:lstStyle/>
                    <a:p>
                      <a:pPr algn="r"/>
                      <a:r>
                        <a:rPr lang="en-US" altLang="zh-CN" sz="2000" b="1" dirty="0" smtClean="0"/>
                        <a:t>0.62</a:t>
                      </a:r>
                      <a:endParaRPr lang="zh-CN" altLang="en-US" sz="2000" b="1" dirty="0"/>
                    </a:p>
                  </a:txBody>
                  <a:tcPr/>
                </a:tc>
              </a:tr>
            </a:tbl>
          </a:graphicData>
        </a:graphic>
      </p:graphicFrame>
      <p:sp>
        <p:nvSpPr>
          <p:cNvPr id="155" name="TextBox 154"/>
          <p:cNvSpPr txBox="1"/>
          <p:nvPr/>
        </p:nvSpPr>
        <p:spPr>
          <a:xfrm>
            <a:off x="9793288" y="37764430"/>
            <a:ext cx="1970091" cy="400110"/>
          </a:xfrm>
          <a:prstGeom prst="rect">
            <a:avLst/>
          </a:prstGeom>
          <a:noFill/>
        </p:spPr>
        <p:txBody>
          <a:bodyPr wrap="none" rtlCol="0">
            <a:spAutoFit/>
          </a:bodyPr>
          <a:lstStyle/>
          <a:p>
            <a:r>
              <a:rPr lang="en-US" altLang="zh-CN" sz="2000" dirty="0" smtClean="0"/>
              <a:t>Peer Comparison</a:t>
            </a:r>
            <a:endParaRPr lang="zh-CN" altLang="en-US" sz="2000" dirty="0"/>
          </a:p>
        </p:txBody>
      </p:sp>
      <p:graphicFrame>
        <p:nvGraphicFramePr>
          <p:cNvPr id="156" name="表格 155"/>
          <p:cNvGraphicFramePr>
            <a:graphicFrameLocks noGrp="1"/>
          </p:cNvGraphicFramePr>
          <p:nvPr>
            <p:extLst>
              <p:ext uri="{D42A27DB-BD31-4B8C-83A1-F6EECF244321}">
                <p14:modId xmlns:p14="http://schemas.microsoft.com/office/powerpoint/2010/main" val="1822032531"/>
              </p:ext>
            </p:extLst>
          </p:nvPr>
        </p:nvGraphicFramePr>
        <p:xfrm>
          <a:off x="14723576" y="31322122"/>
          <a:ext cx="12063600" cy="701040"/>
        </p:xfrm>
        <a:graphic>
          <a:graphicData uri="http://schemas.openxmlformats.org/drawingml/2006/table">
            <a:tbl>
              <a:tblPr firstRow="1" bandRow="1">
                <a:tableStyleId>{5C22544A-7EE6-4342-B048-85BDC9FD1C3A}</a:tableStyleId>
              </a:tblPr>
              <a:tblGrid>
                <a:gridCol w="12063600"/>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Example Outputs</a:t>
                      </a:r>
                      <a:endParaRPr lang="zh-CN" altLang="en-US" sz="4000" b="1" dirty="0" smtClean="0">
                        <a:solidFill>
                          <a:schemeClr val="tx1">
                            <a:lumMod val="75000"/>
                            <a:lumOff val="25000"/>
                          </a:schemeClr>
                        </a:solidFill>
                      </a:endParaRPr>
                    </a:p>
                  </a:txBody>
                  <a:tcPr/>
                </a:tc>
              </a:tr>
            </a:tbl>
          </a:graphicData>
        </a:graphic>
      </p:graphicFrame>
      <p:graphicFrame>
        <p:nvGraphicFramePr>
          <p:cNvPr id="157" name="内容占位符 6"/>
          <p:cNvGraphicFramePr>
            <a:graphicFrameLocks/>
          </p:cNvGraphicFramePr>
          <p:nvPr>
            <p:extLst>
              <p:ext uri="{D42A27DB-BD31-4B8C-83A1-F6EECF244321}">
                <p14:modId xmlns:p14="http://schemas.microsoft.com/office/powerpoint/2010/main" val="738923862"/>
              </p:ext>
            </p:extLst>
          </p:nvPr>
        </p:nvGraphicFramePr>
        <p:xfrm>
          <a:off x="19442360" y="32460021"/>
          <a:ext cx="7272808" cy="2196966"/>
        </p:xfrm>
        <a:graphic>
          <a:graphicData uri="http://schemas.openxmlformats.org/drawingml/2006/table">
            <a:tbl>
              <a:tblPr firstRow="1" bandRow="1">
                <a:tableStyleId>{69012ECD-51FC-41F1-AA8D-1B2483CD663E}</a:tableStyleId>
              </a:tblPr>
              <a:tblGrid>
                <a:gridCol w="4718346"/>
                <a:gridCol w="2554462"/>
              </a:tblGrid>
              <a:tr h="278494">
                <a:tc>
                  <a:txBody>
                    <a:bodyPr/>
                    <a:lstStyle/>
                    <a:p>
                      <a:r>
                        <a:rPr lang="en-US" altLang="zh-CN" sz="1800" dirty="0" smtClean="0"/>
                        <a:t>Images</a:t>
                      </a:r>
                      <a:endParaRPr lang="zh-CN" altLang="en-US" sz="1800" dirty="0"/>
                    </a:p>
                  </a:txBody>
                  <a:tcPr/>
                </a:tc>
                <a:tc>
                  <a:txBody>
                    <a:bodyPr/>
                    <a:lstStyle/>
                    <a:p>
                      <a:r>
                        <a:rPr lang="en-US" altLang="zh-CN" sz="1800" dirty="0" smtClean="0"/>
                        <a:t>Representative</a:t>
                      </a:r>
                      <a:r>
                        <a:rPr lang="en-US" altLang="zh-CN" sz="1800" baseline="0" dirty="0" smtClean="0"/>
                        <a:t> Concepts</a:t>
                      </a:r>
                      <a:endParaRPr lang="zh-CN" altLang="en-US" sz="1800" dirty="0"/>
                    </a:p>
                  </a:txBody>
                  <a:tcPr/>
                </a:tc>
              </a:tr>
              <a:tr h="916806">
                <a:tc>
                  <a:txBody>
                    <a:bodyPr/>
                    <a:lstStyle/>
                    <a:p>
                      <a:endParaRPr lang="zh-CN" altLang="en-US" sz="1800" dirty="0"/>
                    </a:p>
                  </a:txBody>
                  <a:tcPr/>
                </a:tc>
                <a:tc>
                  <a:txBody>
                    <a:bodyPr/>
                    <a:lstStyle/>
                    <a:p>
                      <a:r>
                        <a:rPr lang="en-US" altLang="zh-CN" sz="1800" u="none" strike="noStrike" kern="1200" baseline="0" dirty="0" smtClean="0"/>
                        <a:t>Adam Lambert, American Idol, God, Kris Allen, Privacy policy</a:t>
                      </a:r>
                      <a:endParaRPr lang="zh-CN" altLang="en-US" sz="1800" dirty="0"/>
                    </a:p>
                  </a:txBody>
                  <a:tcPr/>
                </a:tc>
              </a:tr>
              <a:tr h="882502">
                <a:tc>
                  <a:txBody>
                    <a:bodyPr/>
                    <a:lstStyle/>
                    <a:p>
                      <a:endParaRPr lang="zh-CN" altLang="en-US" sz="1800" dirty="0"/>
                    </a:p>
                  </a:txBody>
                  <a:tcPr/>
                </a:tc>
                <a:tc>
                  <a:txBody>
                    <a:bodyPr/>
                    <a:lstStyle/>
                    <a:p>
                      <a:r>
                        <a:rPr lang="en-US" altLang="zh-CN" sz="1800" u="none" strike="noStrike" kern="1200" baseline="0" dirty="0" smtClean="0"/>
                        <a:t>Adam Levine, Hijab, </a:t>
                      </a:r>
                      <a:r>
                        <a:rPr lang="en-US" altLang="zh-CN" sz="1800" u="none" strike="noStrike" kern="1200" baseline="0" dirty="0" err="1" smtClean="0"/>
                        <a:t>Mehndi</a:t>
                      </a:r>
                      <a:r>
                        <a:rPr lang="en-US" altLang="zh-CN" sz="1800" u="none" strike="noStrike" kern="1200" baseline="0" dirty="0" smtClean="0"/>
                        <a:t>, Fashion, Hairstyle</a:t>
                      </a:r>
                      <a:endParaRPr lang="zh-CN" altLang="en-US" sz="1800" dirty="0"/>
                    </a:p>
                  </a:txBody>
                  <a:tcPr/>
                </a:tc>
              </a:tr>
            </a:tbl>
          </a:graphicData>
        </a:graphic>
      </p:graphicFrame>
      <p:pic>
        <p:nvPicPr>
          <p:cNvPr id="158" name="图片 157"/>
          <p:cNvPicPr>
            <a:picLocks noChangeAspect="1"/>
          </p:cNvPicPr>
          <p:nvPr/>
        </p:nvPicPr>
        <p:blipFill>
          <a:blip r:embed="rId10"/>
          <a:stretch>
            <a:fillRect/>
          </a:stretch>
        </p:blipFill>
        <p:spPr>
          <a:xfrm>
            <a:off x="19535763" y="32898427"/>
            <a:ext cx="4562288" cy="801617"/>
          </a:xfrm>
          <a:prstGeom prst="rect">
            <a:avLst/>
          </a:prstGeom>
        </p:spPr>
      </p:pic>
      <p:pic>
        <p:nvPicPr>
          <p:cNvPr id="159" name="图片 158"/>
          <p:cNvPicPr>
            <a:picLocks noChangeAspect="1"/>
          </p:cNvPicPr>
          <p:nvPr/>
        </p:nvPicPr>
        <p:blipFill>
          <a:blip r:embed="rId11"/>
          <a:stretch>
            <a:fillRect/>
          </a:stretch>
        </p:blipFill>
        <p:spPr>
          <a:xfrm>
            <a:off x="19535763" y="33772052"/>
            <a:ext cx="4562288" cy="788121"/>
          </a:xfrm>
          <a:prstGeom prst="rect">
            <a:avLst/>
          </a:prstGeom>
        </p:spPr>
      </p:pic>
      <p:graphicFrame>
        <p:nvGraphicFramePr>
          <p:cNvPr id="160" name="内容占位符 6"/>
          <p:cNvGraphicFramePr>
            <a:graphicFrameLocks/>
          </p:cNvGraphicFramePr>
          <p:nvPr>
            <p:extLst>
              <p:ext uri="{D42A27DB-BD31-4B8C-83A1-F6EECF244321}">
                <p14:modId xmlns:p14="http://schemas.microsoft.com/office/powerpoint/2010/main" val="885471801"/>
              </p:ext>
            </p:extLst>
          </p:nvPr>
        </p:nvGraphicFramePr>
        <p:xfrm>
          <a:off x="19442360" y="35176078"/>
          <a:ext cx="7272808" cy="2194560"/>
        </p:xfrm>
        <a:graphic>
          <a:graphicData uri="http://schemas.openxmlformats.org/drawingml/2006/table">
            <a:tbl>
              <a:tblPr firstRow="1" bandRow="1">
                <a:tableStyleId>{69012ECD-51FC-41F1-AA8D-1B2483CD663E}</a:tableStyleId>
              </a:tblPr>
              <a:tblGrid>
                <a:gridCol w="4718346"/>
                <a:gridCol w="2554462"/>
              </a:tblGrid>
              <a:tr h="192075">
                <a:tc>
                  <a:txBody>
                    <a:bodyPr/>
                    <a:lstStyle/>
                    <a:p>
                      <a:r>
                        <a:rPr lang="en-US" altLang="zh-CN" sz="1800" dirty="0" smtClean="0"/>
                        <a:t>Images</a:t>
                      </a:r>
                      <a:endParaRPr lang="zh-CN" altLang="en-US" sz="1800" dirty="0"/>
                    </a:p>
                  </a:txBody>
                  <a:tcPr/>
                </a:tc>
                <a:tc>
                  <a:txBody>
                    <a:bodyPr/>
                    <a:lstStyle/>
                    <a:p>
                      <a:r>
                        <a:rPr lang="en-US" altLang="zh-CN" sz="1800" dirty="0" smtClean="0"/>
                        <a:t>Representative</a:t>
                      </a:r>
                      <a:r>
                        <a:rPr lang="en-US" altLang="zh-CN" sz="1800" baseline="0" dirty="0" smtClean="0"/>
                        <a:t> Concepts</a:t>
                      </a:r>
                      <a:endParaRPr lang="zh-CN" altLang="en-US" sz="1800" dirty="0"/>
                    </a:p>
                  </a:txBody>
                  <a:tcPr/>
                </a:tc>
              </a:tr>
              <a:tr h="844206">
                <a:tc>
                  <a:txBody>
                    <a:bodyPr/>
                    <a:lstStyle/>
                    <a:p>
                      <a:endParaRPr lang="zh-CN" altLang="en-US" sz="1800" dirty="0"/>
                    </a:p>
                  </a:txBody>
                  <a:tcPr/>
                </a:tc>
                <a:tc>
                  <a:txBody>
                    <a:bodyPr/>
                    <a:lstStyle/>
                    <a:p>
                      <a:r>
                        <a:rPr lang="en-US" altLang="zh-CN" sz="1800" u="none" strike="noStrike" kern="1200" baseline="0" dirty="0" smtClean="0"/>
                        <a:t>Kiwifruit, Fruit, Recipe, Health benefit, New Zealand</a:t>
                      </a:r>
                      <a:endParaRPr lang="zh-CN" altLang="en-US" sz="1800" dirty="0"/>
                    </a:p>
                  </a:txBody>
                  <a:tcPr/>
                </a:tc>
              </a:tr>
              <a:tr h="818707">
                <a:tc>
                  <a:txBody>
                    <a:bodyPr/>
                    <a:lstStyle/>
                    <a:p>
                      <a:endParaRPr lang="zh-CN" altLang="en-US" sz="1800" dirty="0"/>
                    </a:p>
                  </a:txBody>
                  <a:tcPr/>
                </a:tc>
                <a:tc>
                  <a:txBody>
                    <a:bodyPr/>
                    <a:lstStyle/>
                    <a:p>
                      <a:r>
                        <a:rPr lang="en-US" altLang="zh-CN" sz="1800" u="none" strike="noStrike" kern="1200" baseline="0" dirty="0" smtClean="0"/>
                        <a:t>Kiwi, Bird, New Zealand, Egg, Smithsonian National Zoological Park</a:t>
                      </a:r>
                      <a:endParaRPr lang="zh-CN" altLang="en-US" sz="1800" dirty="0"/>
                    </a:p>
                  </a:txBody>
                  <a:tcPr/>
                </a:tc>
              </a:tr>
            </a:tbl>
          </a:graphicData>
        </a:graphic>
      </p:graphicFrame>
      <p:pic>
        <p:nvPicPr>
          <p:cNvPr id="161" name="图片 160"/>
          <p:cNvPicPr>
            <a:picLocks noChangeAspect="1"/>
          </p:cNvPicPr>
          <p:nvPr/>
        </p:nvPicPr>
        <p:blipFill>
          <a:blip r:embed="rId12"/>
          <a:stretch>
            <a:fillRect/>
          </a:stretch>
        </p:blipFill>
        <p:spPr>
          <a:xfrm>
            <a:off x="19530364" y="35624999"/>
            <a:ext cx="4562288" cy="735625"/>
          </a:xfrm>
          <a:prstGeom prst="rect">
            <a:avLst/>
          </a:prstGeom>
        </p:spPr>
      </p:pic>
      <p:pic>
        <p:nvPicPr>
          <p:cNvPr id="162" name="图片 161"/>
          <p:cNvPicPr>
            <a:picLocks noChangeAspect="1"/>
          </p:cNvPicPr>
          <p:nvPr/>
        </p:nvPicPr>
        <p:blipFill>
          <a:blip r:embed="rId13"/>
          <a:stretch>
            <a:fillRect/>
          </a:stretch>
        </p:blipFill>
        <p:spPr>
          <a:xfrm>
            <a:off x="19530365" y="36518352"/>
            <a:ext cx="4562288" cy="706368"/>
          </a:xfrm>
          <a:prstGeom prst="rect">
            <a:avLst/>
          </a:prstGeom>
        </p:spPr>
      </p:pic>
      <p:sp>
        <p:nvSpPr>
          <p:cNvPr id="163" name="TextBox 162"/>
          <p:cNvSpPr txBox="1"/>
          <p:nvPr/>
        </p:nvSpPr>
        <p:spPr>
          <a:xfrm>
            <a:off x="21890632" y="32043860"/>
            <a:ext cx="2219647" cy="400110"/>
          </a:xfrm>
          <a:prstGeom prst="rect">
            <a:avLst/>
          </a:prstGeom>
          <a:noFill/>
        </p:spPr>
        <p:txBody>
          <a:bodyPr wrap="none" rtlCol="0">
            <a:spAutoFit/>
          </a:bodyPr>
          <a:lstStyle/>
          <a:p>
            <a:r>
              <a:rPr lang="en-US" altLang="zh-CN" sz="2000" dirty="0" smtClean="0"/>
              <a:t>Clusters for “</a:t>
            </a:r>
            <a:r>
              <a:rPr lang="en-US" altLang="zh-CN" sz="2000" dirty="0" err="1" smtClean="0"/>
              <a:t>adam</a:t>
            </a:r>
            <a:r>
              <a:rPr lang="en-US" altLang="zh-CN" sz="2000" dirty="0" smtClean="0"/>
              <a:t>”</a:t>
            </a:r>
            <a:endParaRPr lang="zh-CN" altLang="en-US" sz="2000" dirty="0"/>
          </a:p>
        </p:txBody>
      </p:sp>
      <p:sp>
        <p:nvSpPr>
          <p:cNvPr id="164" name="TextBox 163"/>
          <p:cNvSpPr txBox="1"/>
          <p:nvPr/>
        </p:nvSpPr>
        <p:spPr>
          <a:xfrm>
            <a:off x="21890632" y="34780164"/>
            <a:ext cx="2060372" cy="400110"/>
          </a:xfrm>
          <a:prstGeom prst="rect">
            <a:avLst/>
          </a:prstGeom>
          <a:noFill/>
        </p:spPr>
        <p:txBody>
          <a:bodyPr wrap="none" rtlCol="0">
            <a:spAutoFit/>
          </a:bodyPr>
          <a:lstStyle/>
          <a:p>
            <a:r>
              <a:rPr lang="en-US" altLang="zh-CN" sz="2000" dirty="0" smtClean="0"/>
              <a:t>Clusters for “kiwi”</a:t>
            </a:r>
            <a:endParaRPr lang="zh-CN" altLang="en-US" sz="2000" dirty="0"/>
          </a:p>
        </p:txBody>
      </p:sp>
      <p:sp>
        <p:nvSpPr>
          <p:cNvPr id="165" name="TextBox 164"/>
          <p:cNvSpPr txBox="1"/>
          <p:nvPr/>
        </p:nvSpPr>
        <p:spPr>
          <a:xfrm>
            <a:off x="14740011" y="32067662"/>
            <a:ext cx="4526449" cy="5016758"/>
          </a:xfrm>
          <a:prstGeom prst="rect">
            <a:avLst/>
          </a:prstGeom>
          <a:noFill/>
        </p:spPr>
        <p:txBody>
          <a:bodyPr wrap="square" rtlCol="0">
            <a:spAutoFit/>
          </a:bodyPr>
          <a:lstStyle/>
          <a:p>
            <a:pPr algn="just"/>
            <a:r>
              <a:rPr lang="en-US" altLang="zh-CN" sz="3200" dirty="0" smtClean="0"/>
              <a:t>We show two of the clusters for “</a:t>
            </a:r>
            <a:r>
              <a:rPr lang="en-US" altLang="zh-CN" sz="3200" dirty="0" err="1" smtClean="0"/>
              <a:t>adam</a:t>
            </a:r>
            <a:r>
              <a:rPr lang="en-US" altLang="zh-CN" sz="3200" dirty="0" smtClean="0"/>
              <a:t>” and “kiwi”, respectively, and 5 images as well as top 5 concepts for each cluster. We can also use these concepts as keywords to retrieve more images of one entity from search engine.</a:t>
            </a:r>
            <a:endParaRPr lang="zh-CN" altLang="en-US" sz="3200" dirty="0"/>
          </a:p>
        </p:txBody>
      </p:sp>
      <p:graphicFrame>
        <p:nvGraphicFramePr>
          <p:cNvPr id="167" name="表格 166"/>
          <p:cNvGraphicFramePr>
            <a:graphicFrameLocks noGrp="1"/>
          </p:cNvGraphicFramePr>
          <p:nvPr>
            <p:extLst>
              <p:ext uri="{D42A27DB-BD31-4B8C-83A1-F6EECF244321}">
                <p14:modId xmlns:p14="http://schemas.microsoft.com/office/powerpoint/2010/main" val="1614294023"/>
              </p:ext>
            </p:extLst>
          </p:nvPr>
        </p:nvGraphicFramePr>
        <p:xfrm>
          <a:off x="14761840" y="37660484"/>
          <a:ext cx="12063600" cy="701040"/>
        </p:xfrm>
        <a:graphic>
          <a:graphicData uri="http://schemas.openxmlformats.org/drawingml/2006/table">
            <a:tbl>
              <a:tblPr firstRow="1" bandRow="1">
                <a:tableStyleId>{5C22544A-7EE6-4342-B048-85BDC9FD1C3A}</a:tableStyleId>
              </a:tblPr>
              <a:tblGrid>
                <a:gridCol w="12063600"/>
              </a:tblGrid>
              <a:tr h="370840">
                <a:tc>
                  <a:txBody>
                    <a:bodyPr/>
                    <a:lstStyle/>
                    <a:p>
                      <a:pPr marL="0" marR="0" indent="0" algn="l" defTabSz="4114800" rtl="0" eaLnBrk="1" fontAlgn="auto" latinLnBrk="0" hangingPunct="1">
                        <a:lnSpc>
                          <a:spcPct val="100000"/>
                        </a:lnSpc>
                        <a:spcBef>
                          <a:spcPts val="0"/>
                        </a:spcBef>
                        <a:spcAft>
                          <a:spcPts val="0"/>
                        </a:spcAft>
                        <a:buClrTx/>
                        <a:buSzTx/>
                        <a:buFontTx/>
                        <a:buNone/>
                        <a:tabLst/>
                        <a:defRPr/>
                      </a:pPr>
                      <a:r>
                        <a:rPr lang="en-US" altLang="zh-CN" sz="4000" dirty="0" smtClean="0"/>
                        <a:t>References</a:t>
                      </a:r>
                      <a:endParaRPr lang="zh-CN" altLang="en-US" sz="4000" b="1" dirty="0" smtClean="0">
                        <a:solidFill>
                          <a:schemeClr val="tx1">
                            <a:lumMod val="75000"/>
                            <a:lumOff val="25000"/>
                          </a:schemeClr>
                        </a:solidFill>
                      </a:endParaRPr>
                    </a:p>
                  </a:txBody>
                  <a:tcPr/>
                </a:tc>
              </a:tr>
            </a:tbl>
          </a:graphicData>
        </a:graphic>
      </p:graphicFrame>
      <p:sp>
        <p:nvSpPr>
          <p:cNvPr id="168" name="TextBox 167"/>
          <p:cNvSpPr txBox="1"/>
          <p:nvPr/>
        </p:nvSpPr>
        <p:spPr>
          <a:xfrm>
            <a:off x="14804802" y="38361524"/>
            <a:ext cx="11967764" cy="2554545"/>
          </a:xfrm>
          <a:prstGeom prst="rect">
            <a:avLst/>
          </a:prstGeom>
          <a:noFill/>
        </p:spPr>
        <p:txBody>
          <a:bodyPr wrap="square" rtlCol="0">
            <a:spAutoFit/>
          </a:bodyPr>
          <a:lstStyle/>
          <a:p>
            <a:pPr algn="just"/>
            <a:r>
              <a:rPr lang="en-US" altLang="zh-CN" sz="3200" dirty="0" smtClean="0"/>
              <a:t>[1] </a:t>
            </a:r>
            <a:r>
              <a:rPr lang="en-US" altLang="zh-CN" sz="3200" dirty="0" err="1" smtClean="0"/>
              <a:t>Cai</a:t>
            </a:r>
            <a:r>
              <a:rPr lang="en-US" altLang="zh-CN" sz="3200" dirty="0" smtClean="0"/>
              <a:t>, Z., et al.: </a:t>
            </a:r>
            <a:r>
              <a:rPr lang="en-US" altLang="zh-CN" sz="3200" dirty="0" err="1" smtClean="0"/>
              <a:t>Wikification</a:t>
            </a:r>
            <a:r>
              <a:rPr lang="en-US" altLang="zh-CN" sz="3200" dirty="0" smtClean="0"/>
              <a:t> via link co-occurrence. CIKM 2013.</a:t>
            </a:r>
          </a:p>
          <a:p>
            <a:pPr algn="just"/>
            <a:r>
              <a:rPr lang="en-US" altLang="zh-CN" sz="3200" dirty="0" smtClean="0"/>
              <a:t>[2] </a:t>
            </a:r>
            <a:r>
              <a:rPr lang="en-US" altLang="zh-CN" sz="3200" dirty="0" err="1" smtClean="0"/>
              <a:t>Cai</a:t>
            </a:r>
            <a:r>
              <a:rPr lang="en-US" altLang="zh-CN" sz="3200" dirty="0" smtClean="0"/>
              <a:t>, D., et al.: Organizing www images based on the analysis of page layout and web link structure. ICME 2004.</a:t>
            </a:r>
          </a:p>
          <a:p>
            <a:pPr algn="just"/>
            <a:r>
              <a:rPr lang="en-US" altLang="zh-CN" sz="3200" dirty="0" smtClean="0"/>
              <a:t>[3] Fu, Z., et al.: Multi-modal constraint propagation for heterogeneous image clustering. MM 2011.</a:t>
            </a:r>
            <a:endParaRPr lang="zh-CN" altLang="en-US" sz="3200" dirty="0"/>
          </a:p>
        </p:txBody>
      </p:sp>
    </p:spTree>
    <p:extLst>
      <p:ext uri="{BB962C8B-B14F-4D97-AF65-F5344CB8AC3E}">
        <p14:creationId xmlns:p14="http://schemas.microsoft.com/office/powerpoint/2010/main" val="3926327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TotalTime>
  <Words>1025</Words>
  <Application>Microsoft Office PowerPoint</Application>
  <PresentationFormat>自定义</PresentationFormat>
  <Paragraphs>158</Paragraphs>
  <Slides>1</Slides>
  <Notes>1</Notes>
  <HiddenSlides>0</HiddenSlides>
  <MMClips>0</MMClips>
  <ScaleCrop>false</ScaleCrop>
  <HeadingPairs>
    <vt:vector size="4" baseType="variant">
      <vt:variant>
        <vt:lpstr>主题</vt:lpstr>
      </vt:variant>
      <vt:variant>
        <vt:i4>1</vt:i4>
      </vt:variant>
      <vt:variant>
        <vt:lpstr>幻灯片标题</vt:lpstr>
      </vt:variant>
      <vt:variant>
        <vt:i4>1</vt:i4>
      </vt:variant>
    </vt:vector>
  </HeadingPairs>
  <TitlesOfParts>
    <vt:vector size="2" baseType="lpstr">
      <vt:lpstr>Office 主题​​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Kaiqi Zhao</dc:creator>
  <cp:lastModifiedBy>Kaiqi Zhao</cp:lastModifiedBy>
  <cp:revision>35</cp:revision>
  <dcterms:created xsi:type="dcterms:W3CDTF">2014-08-31T13:13:13Z</dcterms:created>
  <dcterms:modified xsi:type="dcterms:W3CDTF">2014-08-31T15:50:39Z</dcterms:modified>
</cp:coreProperties>
</file>

<file path=docProps/thumbnail.jpeg>
</file>